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43"/>
  </p:notesMasterIdLst>
  <p:sldIdLst>
    <p:sldId id="256" r:id="rId2"/>
    <p:sldId id="307" r:id="rId3"/>
    <p:sldId id="308" r:id="rId4"/>
    <p:sldId id="309" r:id="rId5"/>
    <p:sldId id="310" r:id="rId6"/>
    <p:sldId id="311" r:id="rId7"/>
    <p:sldId id="312" r:id="rId8"/>
    <p:sldId id="313" r:id="rId9"/>
    <p:sldId id="348" r:id="rId10"/>
    <p:sldId id="315" r:id="rId11"/>
    <p:sldId id="314" r:id="rId12"/>
    <p:sldId id="316" r:id="rId13"/>
    <p:sldId id="319" r:id="rId14"/>
    <p:sldId id="317" r:id="rId15"/>
    <p:sldId id="320" r:id="rId16"/>
    <p:sldId id="321" r:id="rId17"/>
    <p:sldId id="322" r:id="rId18"/>
    <p:sldId id="324" r:id="rId19"/>
    <p:sldId id="325" r:id="rId20"/>
    <p:sldId id="326" r:id="rId21"/>
    <p:sldId id="327" r:id="rId22"/>
    <p:sldId id="328" r:id="rId23"/>
    <p:sldId id="329" r:id="rId24"/>
    <p:sldId id="330" r:id="rId25"/>
    <p:sldId id="346" r:id="rId26"/>
    <p:sldId id="345" r:id="rId27"/>
    <p:sldId id="331" r:id="rId28"/>
    <p:sldId id="332" r:id="rId29"/>
    <p:sldId id="333" r:id="rId30"/>
    <p:sldId id="334" r:id="rId31"/>
    <p:sldId id="335" r:id="rId32"/>
    <p:sldId id="336" r:id="rId33"/>
    <p:sldId id="337" r:id="rId34"/>
    <p:sldId id="338" r:id="rId35"/>
    <p:sldId id="339" r:id="rId36"/>
    <p:sldId id="341" r:id="rId37"/>
    <p:sldId id="342" r:id="rId38"/>
    <p:sldId id="343" r:id="rId39"/>
    <p:sldId id="340" r:id="rId40"/>
    <p:sldId id="344" r:id="rId41"/>
    <p:sldId id="347" r:id="rId42"/>
  </p:sldIdLst>
  <p:sldSz cx="9144000" cy="5143500" type="screen16x9"/>
  <p:notesSz cx="6858000" cy="9144000"/>
  <p:embeddedFontLst>
    <p:embeddedFont>
      <p:font typeface="Anaheim" panose="020B0604020202020204" charset="0"/>
      <p:regular r:id="rId44"/>
    </p:embeddedFont>
    <p:embeddedFont>
      <p:font typeface="Bebas Neue" panose="020B0604020202020204" charset="0"/>
      <p:regular r:id="rId45"/>
    </p:embeddedFont>
    <p:embeddedFont>
      <p:font typeface="Montserrat" panose="00000500000000000000" pitchFamily="2" charset="0"/>
      <p:regular r:id="rId46"/>
      <p:bold r:id="rId47"/>
      <p:italic r:id="rId48"/>
      <p:boldItalic r:id="rId49"/>
    </p:embeddedFont>
    <p:embeddedFont>
      <p:font typeface="Montserrat Black" panose="00000A00000000000000" pitchFamily="2" charset="0"/>
      <p:bold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B190F3F-846B-4A7E-BB5C-F17D1FCCC790}">
  <a:tblStyle styleId="{7B190F3F-846B-4A7E-BB5C-F17D1FCCC79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106" d="100"/>
          <a:sy n="106" d="100"/>
        </p:scale>
        <p:origin x="154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2067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0754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113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StaffManagement.Core</a:t>
            </a:r>
            <a:r>
              <a:rPr lang="en-US" sz="1800">
                <a:effectLst/>
                <a:latin typeface="Times New Roman" panose="02020603050405020304" pitchFamily="18" charset="0"/>
                <a:ea typeface="Calibri" panose="020F0502020204030204" pitchFamily="34" charset="0"/>
              </a:rPr>
              <a:t> bao gồm những thành phần cơ sở như DbContext, Models, Helpers, Services, Repositories,… để cấu tạo nên các thành phần khác. Hay thành phần này chính là những phần chung của các thành phần còn lại, đảm bảo việc các thành phần khác có thể tái sử dụng các phần mã nguồn.</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StaffManagement.API </a:t>
            </a:r>
            <a:r>
              <a:rPr lang="en-US" sz="1800">
                <a:effectLst/>
                <a:latin typeface="Times New Roman" panose="02020603050405020304" pitchFamily="18" charset="0"/>
                <a:ea typeface="Calibri" panose="020F0502020204030204" pitchFamily="34" charset="0"/>
                <a:cs typeface="Times New Roman" panose="02020603050405020304" pitchFamily="18" charset="0"/>
              </a:rPr>
              <a:t>chính là phần API của Server. Thành phần này chịu trách nhiệm nhận và xử lý các request HTTP từ các Client và thiết bị chấm công. Đây cũng là thành phần rất quan trọng, đảm bảo việc hoạt động của tất cả các Client. </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StaffManagement.BackgroundServices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bao gồm các tác vụ chạy ngầm, hoạt động song song với nhau và với API. Các tác vụ này đảm bảo việc xử lý những công việc tốn thời gian, cần một lượng tài nguyên hệ thống nhất định và những công việc hoạt động theo lịch. Bẳng cách để những tác vụ này hoạt động ngầm, chúng ta sẽ giảm được gánh nặng lên API, tăng thời gian xử lý các request cho API mà không làm gián đoạn các bước xử lý dữ liệu khác.</a:t>
            </a:r>
          </a:p>
          <a:p>
            <a:pPr marL="0" lvl="0" indent="0" algn="l" rtl="0">
              <a:spcBef>
                <a:spcPts val="0"/>
              </a:spcBef>
              <a:spcAft>
                <a:spcPts val="0"/>
              </a:spcAft>
              <a:buNone/>
            </a:pPr>
            <a:endParaRPr/>
          </a:p>
        </p:txBody>
      </p:sp>
    </p:spTree>
    <p:extLst>
      <p:ext uri="{BB962C8B-B14F-4D97-AF65-F5344CB8AC3E}">
        <p14:creationId xmlns:p14="http://schemas.microsoft.com/office/powerpoint/2010/main" val="3341320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StaffManagement.Core</a:t>
            </a:r>
            <a:r>
              <a:rPr lang="en-US" sz="1800">
                <a:effectLst/>
                <a:latin typeface="Times New Roman" panose="02020603050405020304" pitchFamily="18" charset="0"/>
                <a:ea typeface="Calibri" panose="020F0502020204030204" pitchFamily="34" charset="0"/>
              </a:rPr>
              <a:t> bao gồm những thành phần cơ sở như DbContext, Models, Helpers, Services, Repositories,… để cấu tạo nên các thành phần khác. Hay thành phần này chính là những phần chung của các thành phần còn lại, đảm bảo việc các thành phần khác có thể tái sử dụng các phần mã nguồn.</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StaffManagement.API </a:t>
            </a:r>
            <a:r>
              <a:rPr lang="en-US" sz="1800">
                <a:effectLst/>
                <a:latin typeface="Times New Roman" panose="02020603050405020304" pitchFamily="18" charset="0"/>
                <a:ea typeface="Calibri" panose="020F0502020204030204" pitchFamily="34" charset="0"/>
                <a:cs typeface="Times New Roman" panose="02020603050405020304" pitchFamily="18" charset="0"/>
              </a:rPr>
              <a:t>chính là phần API của Server. Thành phần này chịu trách nhiệm nhận và xử lý các request HTTP từ các Client và thiết bị chấm công. Đây cũng là thành phần rất quan trọng, đảm bảo việc hoạt động của tất cả các Client. </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StaffManagement.BackgroundServices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bao gồm các tác vụ chạy ngầm, hoạt động song song với nhau và với API. Các tác vụ này đảm bảo việc xử lý những công việc tốn thời gian, cần một lượng tài nguyên hệ thống nhất định và những công việc hoạt động theo lịch. Bẳng cách để những tác vụ này hoạt động ngầm, chúng ta sẽ giảm được gánh nặng lên API, tăng thời gian xử lý các request cho API mà không làm gián đoạn các bước xử lý dữ liệu khác.</a:t>
            </a:r>
          </a:p>
          <a:p>
            <a:pPr marL="0" lvl="0" indent="0" algn="l" rtl="0">
              <a:spcBef>
                <a:spcPts val="0"/>
              </a:spcBef>
              <a:spcAft>
                <a:spcPts val="0"/>
              </a:spcAft>
              <a:buNone/>
            </a:pPr>
            <a:endParaRPr/>
          </a:p>
        </p:txBody>
      </p:sp>
    </p:spTree>
    <p:extLst>
      <p:ext uri="{BB962C8B-B14F-4D97-AF65-F5344CB8AC3E}">
        <p14:creationId xmlns:p14="http://schemas.microsoft.com/office/powerpoint/2010/main" val="2630534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StaffManagement.Core</a:t>
            </a:r>
            <a:r>
              <a:rPr lang="en-US" sz="1800">
                <a:effectLst/>
                <a:latin typeface="Times New Roman" panose="02020603050405020304" pitchFamily="18" charset="0"/>
                <a:ea typeface="Calibri" panose="020F0502020204030204" pitchFamily="34" charset="0"/>
              </a:rPr>
              <a:t> bao gồm những thành phần cơ sở như DbContext, Models, Helpers, Services, Repositories,… để cấu tạo nên các thành phần khác. Hay thành phần này chính là những phần chung của các thành phần còn lại, đảm bảo việc các thành phần khác có thể tái sử dụng các phần mã nguồn.</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StaffManagement.API </a:t>
            </a:r>
            <a:r>
              <a:rPr lang="en-US" sz="1800">
                <a:effectLst/>
                <a:latin typeface="Times New Roman" panose="02020603050405020304" pitchFamily="18" charset="0"/>
                <a:ea typeface="Calibri" panose="020F0502020204030204" pitchFamily="34" charset="0"/>
                <a:cs typeface="Times New Roman" panose="02020603050405020304" pitchFamily="18" charset="0"/>
              </a:rPr>
              <a:t>chính là phần API của Server. Thành phần này chịu trách nhiệm nhận và xử lý các request HTTP từ các Client và thiết bị chấm công. Đây cũng là thành phần rất quan trọng, đảm bảo việc hoạt động của tất cả các Client. </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StaffManagement.BackgroundServices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bao gồm các tác vụ chạy ngầm, hoạt động song song với nhau và với API. Các tác vụ này đảm bảo việc xử lý những công việc tốn thời gian, cần một lượng tài nguyên hệ thống nhất định và những công việc hoạt động theo lịch. Bẳng cách để những tác vụ này hoạt động ngầm, chúng ta sẽ giảm được gánh nặng lên API, tăng thời gian xử lý các request cho API mà không làm gián đoạn các bước xử lý dữ liệu khác.</a:t>
            </a:r>
          </a:p>
          <a:p>
            <a:pPr marL="0" lvl="0" indent="0" algn="l" rtl="0">
              <a:spcBef>
                <a:spcPts val="0"/>
              </a:spcBef>
              <a:spcAft>
                <a:spcPts val="0"/>
              </a:spcAft>
              <a:buNone/>
            </a:pPr>
            <a:endParaRPr/>
          </a:p>
        </p:txBody>
      </p:sp>
    </p:spTree>
    <p:extLst>
      <p:ext uri="{BB962C8B-B14F-4D97-AF65-F5344CB8AC3E}">
        <p14:creationId xmlns:p14="http://schemas.microsoft.com/office/powerpoint/2010/main" val="8509455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StaffManagement.Core</a:t>
            </a:r>
            <a:r>
              <a:rPr lang="en-US" sz="1800">
                <a:effectLst/>
                <a:latin typeface="Times New Roman" panose="02020603050405020304" pitchFamily="18" charset="0"/>
                <a:ea typeface="Calibri" panose="020F0502020204030204" pitchFamily="34" charset="0"/>
              </a:rPr>
              <a:t> bao gồm những thành phần cơ sở như DbContext, Models, Helpers, Services, Repositories,… để cấu tạo nên các thành phần khác. Hay thành phần này chính là những phần chung của các thành phần còn lại, đảm bảo việc các thành phần khác có thể tái sử dụng các phần mã nguồn.</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StaffManagement.API </a:t>
            </a:r>
            <a:r>
              <a:rPr lang="en-US" sz="1800">
                <a:effectLst/>
                <a:latin typeface="Times New Roman" panose="02020603050405020304" pitchFamily="18" charset="0"/>
                <a:ea typeface="Calibri" panose="020F0502020204030204" pitchFamily="34" charset="0"/>
                <a:cs typeface="Times New Roman" panose="02020603050405020304" pitchFamily="18" charset="0"/>
              </a:rPr>
              <a:t>chính là phần API của Server. Thành phần này chịu trách nhiệm nhận và xử lý các request HTTP từ các Client và thiết bị chấm công. Đây cũng là thành phần rất quan trọng, đảm bảo việc hoạt động của tất cả các Client. </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StaffManagement.BackgroundServices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bao gồm các tác vụ chạy ngầm, hoạt động song song với nhau và với API. Các tác vụ này đảm bảo việc xử lý những công việc tốn thời gian, cần một lượng tài nguyên hệ thống nhất định và những công việc hoạt động theo lịch. Bẳng cách để những tác vụ này hoạt động ngầm, chúng ta sẽ giảm được gánh nặng lên API, tăng thời gian xử lý các request cho API mà không làm gián đoạn các bước xử lý dữ liệu khác.</a:t>
            </a:r>
          </a:p>
          <a:p>
            <a:pPr marL="0" lvl="0" indent="0" algn="l" rtl="0">
              <a:spcBef>
                <a:spcPts val="0"/>
              </a:spcBef>
              <a:spcAft>
                <a:spcPts val="0"/>
              </a:spcAft>
              <a:buNone/>
            </a:pPr>
            <a:endParaRPr/>
          </a:p>
        </p:txBody>
      </p:sp>
    </p:spTree>
    <p:extLst>
      <p:ext uri="{BB962C8B-B14F-4D97-AF65-F5344CB8AC3E}">
        <p14:creationId xmlns:p14="http://schemas.microsoft.com/office/powerpoint/2010/main" val="3207506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StaffManagement.Core</a:t>
            </a:r>
            <a:r>
              <a:rPr lang="en-US" sz="1800">
                <a:effectLst/>
                <a:latin typeface="Times New Roman" panose="02020603050405020304" pitchFamily="18" charset="0"/>
                <a:ea typeface="Calibri" panose="020F0502020204030204" pitchFamily="34" charset="0"/>
              </a:rPr>
              <a:t> bao gồm những thành phần cơ sở như DbContext, Models, Helpers, Services, Repositories,… để cấu tạo nên các thành phần khác. Hay thành phần này chính là những phần chung của các thành phần còn lại, đảm bảo việc các thành phần khác có thể tái sử dụng các phần mã nguồn.</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StaffManagement.API </a:t>
            </a:r>
            <a:r>
              <a:rPr lang="en-US" sz="1800">
                <a:effectLst/>
                <a:latin typeface="Times New Roman" panose="02020603050405020304" pitchFamily="18" charset="0"/>
                <a:ea typeface="Calibri" panose="020F0502020204030204" pitchFamily="34" charset="0"/>
                <a:cs typeface="Times New Roman" panose="02020603050405020304" pitchFamily="18" charset="0"/>
              </a:rPr>
              <a:t>chính là phần API của Server. Thành phần này chịu trách nhiệm nhận và xử lý các request HTTP từ các Client và thiết bị chấm công. Đây cũng là thành phần rất quan trọng, đảm bảo việc hoạt động của tất cả các Client. </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StaffManagement.BackgroundServices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bao gồm các tác vụ chạy ngầm, hoạt động song song với nhau và với API. Các tác vụ này đảm bảo việc xử lý những công việc tốn thời gian, cần một lượng tài nguyên hệ thống nhất định và những công việc hoạt động theo lịch. Bẳng cách để những tác vụ này hoạt động ngầm, chúng ta sẽ giảm được gánh nặng lên API, tăng thời gian xử lý các request cho API mà không làm gián đoạn các bước xử lý dữ liệu khác.</a:t>
            </a:r>
          </a:p>
          <a:p>
            <a:pPr marL="0" lvl="0" indent="0" algn="l" rtl="0">
              <a:spcBef>
                <a:spcPts val="0"/>
              </a:spcBef>
              <a:spcAft>
                <a:spcPts val="0"/>
              </a:spcAft>
              <a:buNone/>
            </a:pPr>
            <a:endParaRPr/>
          </a:p>
        </p:txBody>
      </p:sp>
    </p:spTree>
    <p:extLst>
      <p:ext uri="{BB962C8B-B14F-4D97-AF65-F5344CB8AC3E}">
        <p14:creationId xmlns:p14="http://schemas.microsoft.com/office/powerpoint/2010/main" val="4033680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78612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1734a882cf6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1734a882cf6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679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526131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6298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1545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615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6894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StaffManagement.Core</a:t>
            </a:r>
            <a:r>
              <a:rPr lang="en-US" sz="1800">
                <a:effectLst/>
                <a:latin typeface="Times New Roman" panose="02020603050405020304" pitchFamily="18" charset="0"/>
                <a:ea typeface="Calibri" panose="020F0502020204030204" pitchFamily="34" charset="0"/>
              </a:rPr>
              <a:t> bao gồm những thành phần cơ sở như DbContext, Models, Helpers, Services, Repositories,… để cấu tạo nên các thành phần khác. Hay thành phần này chính là những phần chung của các thành phần còn lại, đảm bảo việc các thành phần khác có thể tái sử dụng các phần mã nguồn.</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StaffManagement.API </a:t>
            </a:r>
            <a:r>
              <a:rPr lang="en-US" sz="1800">
                <a:effectLst/>
                <a:latin typeface="Times New Roman" panose="02020603050405020304" pitchFamily="18" charset="0"/>
                <a:ea typeface="Calibri" panose="020F0502020204030204" pitchFamily="34" charset="0"/>
                <a:cs typeface="Times New Roman" panose="02020603050405020304" pitchFamily="18" charset="0"/>
              </a:rPr>
              <a:t>chính là phần API của Server. Thành phần này chịu trách nhiệm nhận và xử lý các request HTTP từ các Client và thiết bị chấm công. Đây cũng là thành phần rất quan trọng, đảm bảo việc hoạt động của tất cả các Client. </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StaffManagement.BackgroundServices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bao gồm các tác vụ chạy ngầm, hoạt động song song với nhau và với API. Các tác vụ này đảm bảo việc xử lý những công việc tốn thời gian, cần một lượng tài nguyên hệ thống nhất định và những công việc hoạt động theo lịch. Bẳng cách để những tác vụ này hoạt động ngầm, chúng ta sẽ giảm được gánh nặng lên API, tăng thời gian xử lý các request cho API mà không làm gián đoạn các bước xử lý dữ liệu khác.</a:t>
            </a:r>
          </a:p>
          <a:p>
            <a:pPr marL="0" lvl="0" indent="0" algn="l" rtl="0">
              <a:spcBef>
                <a:spcPts val="0"/>
              </a:spcBef>
              <a:spcAft>
                <a:spcPts val="0"/>
              </a:spcAft>
              <a:buNone/>
            </a:pPr>
            <a:endParaRPr/>
          </a:p>
        </p:txBody>
      </p:sp>
    </p:spTree>
    <p:extLst>
      <p:ext uri="{BB962C8B-B14F-4D97-AF65-F5344CB8AC3E}">
        <p14:creationId xmlns:p14="http://schemas.microsoft.com/office/powerpoint/2010/main" val="3954372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a:effectLst/>
                <a:latin typeface="Times New Roman" panose="02020603050405020304" pitchFamily="18" charset="0"/>
                <a:ea typeface="Calibri" panose="020F0502020204030204" pitchFamily="34" charset="0"/>
              </a:rPr>
              <a:t>StaffManagement.Core</a:t>
            </a:r>
            <a:r>
              <a:rPr lang="en-US" sz="1800">
                <a:effectLst/>
                <a:latin typeface="Times New Roman" panose="02020603050405020304" pitchFamily="18" charset="0"/>
                <a:ea typeface="Calibri" panose="020F0502020204030204" pitchFamily="34" charset="0"/>
              </a:rPr>
              <a:t> bao gồm những thành phần cơ sở như DbContext, Models, Helpers, Services, Repositories,… để cấu tạo nên các thành phần khác. Hay thành phần này chính là những phần chung của các thành phần còn lại, đảm bảo việc các thành phần khác có thể tái sử dụng các phần mã nguồn.</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StaffManagement.API </a:t>
            </a:r>
            <a:r>
              <a:rPr lang="en-US" sz="1800">
                <a:effectLst/>
                <a:latin typeface="Times New Roman" panose="02020603050405020304" pitchFamily="18" charset="0"/>
                <a:ea typeface="Calibri" panose="020F0502020204030204" pitchFamily="34" charset="0"/>
                <a:cs typeface="Times New Roman" panose="02020603050405020304" pitchFamily="18" charset="0"/>
              </a:rPr>
              <a:t>chính là phần API của Server. Thành phần này chịu trách nhiệm nhận và xử lý các request HTTP từ các Client và thiết bị chấm công. Đây cũng là thành phần rất quan trọng, đảm bảo việc hoạt động của tất cả các Client. </a:t>
            </a:r>
          </a:p>
          <a:p>
            <a:pPr marL="0" marR="0" algn="just">
              <a:lnSpc>
                <a:spcPct val="130000"/>
              </a:lnSpc>
              <a:spcBef>
                <a:spcPts val="0"/>
              </a:spcBef>
              <a:spcAft>
                <a:spcPts val="600"/>
              </a:spcAft>
            </a:pPr>
            <a:r>
              <a:rPr lang="en-US" sz="1800" b="1">
                <a:effectLst/>
                <a:latin typeface="Times New Roman" panose="02020603050405020304" pitchFamily="18" charset="0"/>
                <a:ea typeface="Calibri" panose="020F0502020204030204" pitchFamily="34" charset="0"/>
                <a:cs typeface="Times New Roman" panose="02020603050405020304" pitchFamily="18" charset="0"/>
              </a:rPr>
              <a:t>StaffManagement.BackgroundServices </a:t>
            </a:r>
            <a:r>
              <a:rPr lang="en-US" sz="1800">
                <a:effectLst/>
                <a:latin typeface="Times New Roman" panose="02020603050405020304" pitchFamily="18" charset="0"/>
                <a:ea typeface="Calibri" panose="020F0502020204030204" pitchFamily="34" charset="0"/>
                <a:cs typeface="Times New Roman" panose="02020603050405020304" pitchFamily="18" charset="0"/>
              </a:rPr>
              <a:t>bao gồm các tác vụ chạy ngầm, hoạt động song song với nhau và với API. Các tác vụ này đảm bảo việc xử lý những công việc tốn thời gian, cần một lượng tài nguyên hệ thống nhất định và những công việc hoạt động theo lịch. Bẳng cách để những tác vụ này hoạt động ngầm, chúng ta sẽ giảm được gánh nặng lên API, tăng thời gian xử lý các request cho API mà không làm gián đoạn các bước xử lý dữ liệu khác.</a:t>
            </a:r>
          </a:p>
          <a:p>
            <a:pPr marL="0" lvl="0" indent="0" algn="l" rtl="0">
              <a:spcBef>
                <a:spcPts val="0"/>
              </a:spcBef>
              <a:spcAft>
                <a:spcPts val="0"/>
              </a:spcAft>
              <a:buNone/>
            </a:pPr>
            <a:endParaRPr/>
          </a:p>
        </p:txBody>
      </p:sp>
    </p:spTree>
    <p:extLst>
      <p:ext uri="{BB962C8B-B14F-4D97-AF65-F5344CB8AC3E}">
        <p14:creationId xmlns:p14="http://schemas.microsoft.com/office/powerpoint/2010/main" val="19588821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445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3246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7468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4261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53352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8944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1544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517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2586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46542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7307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0538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755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73294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0954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93323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89946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0"/>
        <p:cNvGrpSpPr/>
        <p:nvPr/>
      </p:nvGrpSpPr>
      <p:grpSpPr>
        <a:xfrm>
          <a:off x="0" y="0"/>
          <a:ext cx="0" cy="0"/>
          <a:chOff x="0" y="0"/>
          <a:chExt cx="0" cy="0"/>
        </a:xfrm>
      </p:grpSpPr>
      <p:sp>
        <p:nvSpPr>
          <p:cNvPr id="2261" name="Google Shape;226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2" name="Google Shape;226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535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g1734a882cf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8" name="Google Shape;1638;g1734a882cf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577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1734a882cf6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1734a882cf6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658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3" name="Google Shape;1383;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051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34a882cf6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34a882cf6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95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2"/>
        <p:cNvGrpSpPr/>
        <p:nvPr/>
      </p:nvGrpSpPr>
      <p:grpSpPr>
        <a:xfrm>
          <a:off x="0" y="0"/>
          <a:ext cx="0" cy="0"/>
          <a:chOff x="0" y="0"/>
          <a:chExt cx="0" cy="0"/>
        </a:xfrm>
      </p:grpSpPr>
      <p:sp>
        <p:nvSpPr>
          <p:cNvPr id="1853" name="Google Shape;1853;g1734a882cf6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4" name="Google Shape;1854;g1734a882cf6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621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668"/>
        <p:cNvGrpSpPr/>
        <p:nvPr/>
      </p:nvGrpSpPr>
      <p:grpSpPr>
        <a:xfrm>
          <a:off x="0" y="0"/>
          <a:ext cx="0" cy="0"/>
          <a:chOff x="0" y="0"/>
          <a:chExt cx="0" cy="0"/>
        </a:xfrm>
      </p:grpSpPr>
      <p:sp>
        <p:nvSpPr>
          <p:cNvPr id="669" name="Google Shape;669;p17"/>
          <p:cNvSpPr txBox="1">
            <a:spLocks noGrp="1"/>
          </p:cNvSpPr>
          <p:nvPr>
            <p:ph type="title"/>
          </p:nvPr>
        </p:nvSpPr>
        <p:spPr>
          <a:xfrm>
            <a:off x="5026800" y="1720586"/>
            <a:ext cx="3157500" cy="1078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0" name="Google Shape;670;p17"/>
          <p:cNvSpPr txBox="1">
            <a:spLocks noGrp="1"/>
          </p:cNvSpPr>
          <p:nvPr>
            <p:ph type="subTitle" idx="1"/>
          </p:nvPr>
        </p:nvSpPr>
        <p:spPr>
          <a:xfrm>
            <a:off x="5027018" y="2799063"/>
            <a:ext cx="3157500" cy="1080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671" name="Google Shape;671;p17"/>
          <p:cNvGrpSpPr/>
          <p:nvPr/>
        </p:nvGrpSpPr>
        <p:grpSpPr>
          <a:xfrm>
            <a:off x="-958305" y="3475515"/>
            <a:ext cx="1961773" cy="2399979"/>
            <a:chOff x="108580" y="3135490"/>
            <a:chExt cx="1961773" cy="2399979"/>
          </a:xfrm>
        </p:grpSpPr>
        <p:sp>
          <p:nvSpPr>
            <p:cNvPr id="672" name="Google Shape;672;p17"/>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7"/>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7"/>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7"/>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17"/>
            <p:cNvGrpSpPr/>
            <p:nvPr/>
          </p:nvGrpSpPr>
          <p:grpSpPr>
            <a:xfrm>
              <a:off x="108580" y="3135490"/>
              <a:ext cx="1961773" cy="2399979"/>
              <a:chOff x="108580" y="3135490"/>
              <a:chExt cx="1961773" cy="2399979"/>
            </a:xfrm>
          </p:grpSpPr>
          <p:sp>
            <p:nvSpPr>
              <p:cNvPr id="677" name="Google Shape;677;p17"/>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7"/>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7"/>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7"/>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7"/>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7"/>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7"/>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 name="Google Shape;686;p17"/>
          <p:cNvGrpSpPr/>
          <p:nvPr/>
        </p:nvGrpSpPr>
        <p:grpSpPr>
          <a:xfrm>
            <a:off x="7250837" y="-355553"/>
            <a:ext cx="1934332" cy="1332011"/>
            <a:chOff x="7107962" y="-355553"/>
            <a:chExt cx="1934332" cy="1332011"/>
          </a:xfrm>
        </p:grpSpPr>
        <p:sp>
          <p:nvSpPr>
            <p:cNvPr id="687" name="Google Shape;687;p17"/>
            <p:cNvSpPr/>
            <p:nvPr/>
          </p:nvSpPr>
          <p:spPr>
            <a:xfrm rot="-157512" flipH="1">
              <a:off x="7124135" y="209124"/>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7"/>
            <p:cNvSpPr/>
            <p:nvPr/>
          </p:nvSpPr>
          <p:spPr>
            <a:xfrm rot="-157512" flipH="1">
              <a:off x="7112323" y="35256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7"/>
            <p:cNvSpPr/>
            <p:nvPr/>
          </p:nvSpPr>
          <p:spPr>
            <a:xfrm rot="-157512" flipH="1">
              <a:off x="7729061" y="729798"/>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7"/>
            <p:cNvSpPr/>
            <p:nvPr/>
          </p:nvSpPr>
          <p:spPr>
            <a:xfrm rot="-157512" flipH="1">
              <a:off x="7756527" y="-354275"/>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7"/>
            <p:cNvSpPr/>
            <p:nvPr/>
          </p:nvSpPr>
          <p:spPr>
            <a:xfrm rot="-157512" flipH="1">
              <a:off x="8076682" y="-30913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7"/>
            <p:cNvSpPr/>
            <p:nvPr/>
          </p:nvSpPr>
          <p:spPr>
            <a:xfrm rot="-157512" flipH="1">
              <a:off x="7450823" y="-32498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7"/>
            <p:cNvSpPr/>
            <p:nvPr/>
          </p:nvSpPr>
          <p:spPr>
            <a:xfrm rot="-157512" flipH="1">
              <a:off x="8375904" y="240832"/>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7"/>
            <p:cNvSpPr/>
            <p:nvPr/>
          </p:nvSpPr>
          <p:spPr>
            <a:xfrm rot="-157512" flipH="1">
              <a:off x="7750020" y="224978"/>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999"/>
        <p:cNvGrpSpPr/>
        <p:nvPr/>
      </p:nvGrpSpPr>
      <p:grpSpPr>
        <a:xfrm>
          <a:off x="0" y="0"/>
          <a:ext cx="0" cy="0"/>
          <a:chOff x="0" y="0"/>
          <a:chExt cx="0" cy="0"/>
        </a:xfrm>
      </p:grpSpPr>
      <p:sp>
        <p:nvSpPr>
          <p:cNvPr id="1000" name="Google Shape;1000;p29"/>
          <p:cNvSpPr txBox="1">
            <a:spLocks noGrp="1"/>
          </p:cNvSpPr>
          <p:nvPr>
            <p:ph type="title"/>
          </p:nvPr>
        </p:nvSpPr>
        <p:spPr>
          <a:xfrm>
            <a:off x="2347938" y="7878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sz="65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01" name="Google Shape;1001;p29"/>
          <p:cNvSpPr txBox="1">
            <a:spLocks noGrp="1"/>
          </p:cNvSpPr>
          <p:nvPr>
            <p:ph type="subTitle" idx="1"/>
          </p:nvPr>
        </p:nvSpPr>
        <p:spPr>
          <a:xfrm>
            <a:off x="2347900" y="1846500"/>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2" name="Google Shape;1002;p29"/>
          <p:cNvSpPr txBox="1"/>
          <p:nvPr/>
        </p:nvSpPr>
        <p:spPr>
          <a:xfrm>
            <a:off x="1691450" y="3611950"/>
            <a:ext cx="57609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Montserrat"/>
                <a:ea typeface="Montserrat"/>
                <a:cs typeface="Montserrat"/>
                <a:sym typeface="Montserrat"/>
              </a:rPr>
              <a:t>CREDITS:</a:t>
            </a:r>
            <a:r>
              <a:rPr lang="en" sz="1200">
                <a:solidFill>
                  <a:schemeClr val="dk1"/>
                </a:solidFill>
                <a:latin typeface="Montserrat"/>
                <a:ea typeface="Montserrat"/>
                <a:cs typeface="Montserrat"/>
                <a:sym typeface="Montserrat"/>
              </a:rPr>
              <a:t> This presentation template was created by </a:t>
            </a:r>
            <a:r>
              <a:rPr lang="en" sz="12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and includes icons by </a:t>
            </a:r>
            <a:r>
              <a:rPr lang="en" sz="12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dk1"/>
                </a:solidFill>
                <a:latin typeface="Montserrat"/>
                <a:ea typeface="Montserrat"/>
                <a:cs typeface="Montserrat"/>
                <a:sym typeface="Montserrat"/>
              </a:rPr>
              <a:t>, and infographics &amp; images by </a:t>
            </a:r>
            <a:r>
              <a:rPr lang="en" sz="12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dk1"/>
                </a:solidFill>
                <a:latin typeface="Montserrat"/>
                <a:ea typeface="Montserrat"/>
                <a:cs typeface="Montserrat"/>
                <a:sym typeface="Montserrat"/>
              </a:rPr>
              <a:t> </a:t>
            </a:r>
            <a:endParaRPr sz="1200" b="1">
              <a:solidFill>
                <a:schemeClr val="dk1"/>
              </a:solidFill>
              <a:latin typeface="Montserrat"/>
              <a:ea typeface="Montserrat"/>
              <a:cs typeface="Montserrat"/>
              <a:sym typeface="Montserrat"/>
            </a:endParaRPr>
          </a:p>
        </p:txBody>
      </p:sp>
      <p:grpSp>
        <p:nvGrpSpPr>
          <p:cNvPr id="1003" name="Google Shape;1003;p29"/>
          <p:cNvGrpSpPr/>
          <p:nvPr/>
        </p:nvGrpSpPr>
        <p:grpSpPr>
          <a:xfrm>
            <a:off x="7372789" y="1086026"/>
            <a:ext cx="5036265" cy="4113315"/>
            <a:chOff x="4780389" y="2513201"/>
            <a:chExt cx="5036265" cy="4113315"/>
          </a:xfrm>
        </p:grpSpPr>
        <p:grpSp>
          <p:nvGrpSpPr>
            <p:cNvPr id="1004" name="Google Shape;1004;p29"/>
            <p:cNvGrpSpPr/>
            <p:nvPr/>
          </p:nvGrpSpPr>
          <p:grpSpPr>
            <a:xfrm>
              <a:off x="4780389" y="2513201"/>
              <a:ext cx="5036265" cy="4113315"/>
              <a:chOff x="4673664" y="2214101"/>
              <a:chExt cx="5036265" cy="4113315"/>
            </a:xfrm>
          </p:grpSpPr>
          <p:sp>
            <p:nvSpPr>
              <p:cNvPr id="1005" name="Google Shape;1005;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6" name="Google Shape;1006;p29"/>
              <p:cNvGrpSpPr/>
              <p:nvPr/>
            </p:nvGrpSpPr>
            <p:grpSpPr>
              <a:xfrm>
                <a:off x="4673664" y="2214101"/>
                <a:ext cx="5036265" cy="4113315"/>
                <a:chOff x="4673664" y="2214101"/>
                <a:chExt cx="5036265" cy="4113315"/>
              </a:xfrm>
            </p:grpSpPr>
            <p:grpSp>
              <p:nvGrpSpPr>
                <p:cNvPr id="1007" name="Google Shape;1007;p29"/>
                <p:cNvGrpSpPr/>
                <p:nvPr/>
              </p:nvGrpSpPr>
              <p:grpSpPr>
                <a:xfrm>
                  <a:off x="4673664" y="2214101"/>
                  <a:ext cx="5036265" cy="4113315"/>
                  <a:chOff x="3825164" y="427026"/>
                  <a:chExt cx="5036265" cy="4113315"/>
                </a:xfrm>
              </p:grpSpPr>
              <p:sp>
                <p:nvSpPr>
                  <p:cNvPr id="1008" name="Google Shape;1008;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 name="Google Shape;1036;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44" name="Google Shape;1044;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29"/>
          <p:cNvGrpSpPr/>
          <p:nvPr/>
        </p:nvGrpSpPr>
        <p:grpSpPr>
          <a:xfrm>
            <a:off x="-2544736" y="-950637"/>
            <a:ext cx="5036265" cy="4113315"/>
            <a:chOff x="4780389" y="2513201"/>
            <a:chExt cx="5036265" cy="4113315"/>
          </a:xfrm>
        </p:grpSpPr>
        <p:grpSp>
          <p:nvGrpSpPr>
            <p:cNvPr id="1048" name="Google Shape;1048;p29"/>
            <p:cNvGrpSpPr/>
            <p:nvPr/>
          </p:nvGrpSpPr>
          <p:grpSpPr>
            <a:xfrm>
              <a:off x="4780389" y="2513201"/>
              <a:ext cx="5036265" cy="4113315"/>
              <a:chOff x="4673664" y="2214101"/>
              <a:chExt cx="5036265" cy="4113315"/>
            </a:xfrm>
          </p:grpSpPr>
          <p:sp>
            <p:nvSpPr>
              <p:cNvPr id="1049" name="Google Shape;1049;p29"/>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 name="Google Shape;1050;p29"/>
              <p:cNvGrpSpPr/>
              <p:nvPr/>
            </p:nvGrpSpPr>
            <p:grpSpPr>
              <a:xfrm>
                <a:off x="4673664" y="2214101"/>
                <a:ext cx="5036265" cy="4113315"/>
                <a:chOff x="4673664" y="2214101"/>
                <a:chExt cx="5036265" cy="4113315"/>
              </a:xfrm>
            </p:grpSpPr>
            <p:grpSp>
              <p:nvGrpSpPr>
                <p:cNvPr id="1051" name="Google Shape;1051;p29"/>
                <p:cNvGrpSpPr/>
                <p:nvPr/>
              </p:nvGrpSpPr>
              <p:grpSpPr>
                <a:xfrm>
                  <a:off x="4673664" y="2214101"/>
                  <a:ext cx="5036265" cy="4113315"/>
                  <a:chOff x="3825164" y="427026"/>
                  <a:chExt cx="5036265" cy="4113315"/>
                </a:xfrm>
              </p:grpSpPr>
              <p:sp>
                <p:nvSpPr>
                  <p:cNvPr id="1052" name="Google Shape;1052;p29"/>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9"/>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9"/>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9"/>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9"/>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9"/>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9"/>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9"/>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9"/>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9"/>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9"/>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9"/>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9"/>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9"/>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9"/>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9"/>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9"/>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9"/>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9"/>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9"/>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9"/>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9"/>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9"/>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9"/>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9"/>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9"/>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9"/>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9"/>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0" name="Google Shape;1080;p29"/>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9"/>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9"/>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9"/>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9"/>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9"/>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9"/>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9"/>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8" name="Google Shape;1088;p29"/>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9"/>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9"/>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01" name="Google Shape;101;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2" name="Google Shape;102;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03" name="Google Shape;103;p3"/>
          <p:cNvGrpSpPr/>
          <p:nvPr/>
        </p:nvGrpSpPr>
        <p:grpSpPr>
          <a:xfrm>
            <a:off x="5175689" y="2774776"/>
            <a:ext cx="5036265" cy="4113315"/>
            <a:chOff x="4780389" y="2513201"/>
            <a:chExt cx="5036265" cy="4113315"/>
          </a:xfrm>
        </p:grpSpPr>
        <p:grpSp>
          <p:nvGrpSpPr>
            <p:cNvPr id="104" name="Google Shape;104;p3"/>
            <p:cNvGrpSpPr/>
            <p:nvPr/>
          </p:nvGrpSpPr>
          <p:grpSpPr>
            <a:xfrm>
              <a:off x="4780389" y="2513201"/>
              <a:ext cx="5036265" cy="4113315"/>
              <a:chOff x="4673664" y="2214101"/>
              <a:chExt cx="5036265" cy="4113315"/>
            </a:xfrm>
          </p:grpSpPr>
          <p:sp>
            <p:nvSpPr>
              <p:cNvPr id="105" name="Google Shape;105;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3"/>
              <p:cNvGrpSpPr/>
              <p:nvPr/>
            </p:nvGrpSpPr>
            <p:grpSpPr>
              <a:xfrm>
                <a:off x="4673664" y="2214101"/>
                <a:ext cx="5036265" cy="4113315"/>
                <a:chOff x="4673664" y="2214101"/>
                <a:chExt cx="5036265" cy="4113315"/>
              </a:xfrm>
            </p:grpSpPr>
            <p:grpSp>
              <p:nvGrpSpPr>
                <p:cNvPr id="107" name="Google Shape;107;p3"/>
                <p:cNvGrpSpPr/>
                <p:nvPr/>
              </p:nvGrpSpPr>
              <p:grpSpPr>
                <a:xfrm>
                  <a:off x="4673664" y="2214101"/>
                  <a:ext cx="5036265" cy="4113315"/>
                  <a:chOff x="3825164" y="427026"/>
                  <a:chExt cx="5036265" cy="4113315"/>
                </a:xfrm>
              </p:grpSpPr>
              <p:sp>
                <p:nvSpPr>
                  <p:cNvPr id="108" name="Google Shape;108;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 name="Google Shape;136;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4" name="Google Shape;144;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47;p3"/>
          <p:cNvGrpSpPr/>
          <p:nvPr/>
        </p:nvGrpSpPr>
        <p:grpSpPr>
          <a:xfrm>
            <a:off x="2951589" y="-2707787"/>
            <a:ext cx="5036265" cy="4113315"/>
            <a:chOff x="4780389" y="2513201"/>
            <a:chExt cx="5036265" cy="4113315"/>
          </a:xfrm>
        </p:grpSpPr>
        <p:grpSp>
          <p:nvGrpSpPr>
            <p:cNvPr id="148" name="Google Shape;148;p3"/>
            <p:cNvGrpSpPr/>
            <p:nvPr/>
          </p:nvGrpSpPr>
          <p:grpSpPr>
            <a:xfrm>
              <a:off x="4780389" y="2513201"/>
              <a:ext cx="5036265" cy="4113315"/>
              <a:chOff x="4673664" y="2214101"/>
              <a:chExt cx="5036265" cy="4113315"/>
            </a:xfrm>
          </p:grpSpPr>
          <p:sp>
            <p:nvSpPr>
              <p:cNvPr id="149" name="Google Shape;149;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oogle Shape;150;p3"/>
              <p:cNvGrpSpPr/>
              <p:nvPr/>
            </p:nvGrpSpPr>
            <p:grpSpPr>
              <a:xfrm>
                <a:off x="4673664" y="2214101"/>
                <a:ext cx="5036265" cy="4113315"/>
                <a:chOff x="4673664" y="2214101"/>
                <a:chExt cx="5036265" cy="4113315"/>
              </a:xfrm>
            </p:grpSpPr>
            <p:grpSp>
              <p:nvGrpSpPr>
                <p:cNvPr id="151" name="Google Shape;151;p3"/>
                <p:cNvGrpSpPr/>
                <p:nvPr/>
              </p:nvGrpSpPr>
              <p:grpSpPr>
                <a:xfrm>
                  <a:off x="4673664" y="2214101"/>
                  <a:ext cx="5036265" cy="4113315"/>
                  <a:chOff x="3825164" y="427026"/>
                  <a:chExt cx="5036265" cy="4113315"/>
                </a:xfrm>
              </p:grpSpPr>
              <p:sp>
                <p:nvSpPr>
                  <p:cNvPr id="152" name="Google Shape;152;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 name="Google Shape;180;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8" name="Google Shape;188;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3"/>
        <p:cNvGrpSpPr/>
        <p:nvPr/>
      </p:nvGrpSpPr>
      <p:grpSpPr>
        <a:xfrm>
          <a:off x="0" y="0"/>
          <a:ext cx="0" cy="0"/>
          <a:chOff x="0" y="0"/>
          <a:chExt cx="0" cy="0"/>
        </a:xfrm>
      </p:grpSpPr>
      <p:sp>
        <p:nvSpPr>
          <p:cNvPr id="204" name="Google Shape;204;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05" name="Google Shape;205;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6" name="Google Shape;206;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07" name="Google Shape;207;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09" name="Google Shape;209;p5"/>
          <p:cNvGrpSpPr/>
          <p:nvPr/>
        </p:nvGrpSpPr>
        <p:grpSpPr>
          <a:xfrm>
            <a:off x="7421542" y="-507956"/>
            <a:ext cx="2532725" cy="1881750"/>
            <a:chOff x="7221517" y="-507956"/>
            <a:chExt cx="2532725" cy="1881750"/>
          </a:xfrm>
        </p:grpSpPr>
        <p:sp>
          <p:nvSpPr>
            <p:cNvPr id="210" name="Google Shape;210;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84258" y="4092619"/>
            <a:ext cx="2532725" cy="1881750"/>
            <a:chOff x="7221517" y="-507956"/>
            <a:chExt cx="2532725" cy="1881750"/>
          </a:xfrm>
        </p:grpSpPr>
        <p:sp>
          <p:nvSpPr>
            <p:cNvPr id="221" name="Google Shape;221;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1"/>
        <p:cNvGrpSpPr/>
        <p:nvPr/>
      </p:nvGrpSpPr>
      <p:grpSpPr>
        <a:xfrm>
          <a:off x="0" y="0"/>
          <a:ext cx="0" cy="0"/>
          <a:chOff x="0" y="0"/>
          <a:chExt cx="0" cy="0"/>
        </a:xfrm>
      </p:grpSpPr>
      <p:sp>
        <p:nvSpPr>
          <p:cNvPr id="232" name="Google Shape;23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233" name="Google Shape;233;p6"/>
          <p:cNvGrpSpPr/>
          <p:nvPr/>
        </p:nvGrpSpPr>
        <p:grpSpPr>
          <a:xfrm>
            <a:off x="8353997" y="-383894"/>
            <a:ext cx="1346103" cy="1863890"/>
            <a:chOff x="8353997" y="-383894"/>
            <a:chExt cx="1346103" cy="1863890"/>
          </a:xfrm>
        </p:grpSpPr>
        <p:sp>
          <p:nvSpPr>
            <p:cNvPr id="234" name="Google Shape;234;p6"/>
            <p:cNvSpPr/>
            <p:nvPr/>
          </p:nvSpPr>
          <p:spPr>
            <a:xfrm rot="10515604" flipH="1">
              <a:off x="8395233" y="733291"/>
              <a:ext cx="650155" cy="721075"/>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6"/>
            <p:cNvSpPr/>
            <p:nvPr/>
          </p:nvSpPr>
          <p:spPr>
            <a:xfrm rot="10515604" flipH="1">
              <a:off x="9021238" y="726016"/>
              <a:ext cx="650180" cy="721100"/>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6"/>
            <p:cNvSpPr/>
            <p:nvPr/>
          </p:nvSpPr>
          <p:spPr>
            <a:xfrm rot="10515604" flipH="1">
              <a:off x="8701958" y="187502"/>
              <a:ext cx="650180" cy="721075"/>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6"/>
            <p:cNvSpPr/>
            <p:nvPr/>
          </p:nvSpPr>
          <p:spPr>
            <a:xfrm rot="10515604" flipH="1">
              <a:off x="8382677" y="-351036"/>
              <a:ext cx="650155" cy="721075"/>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6"/>
            <p:cNvSpPr/>
            <p:nvPr/>
          </p:nvSpPr>
          <p:spPr>
            <a:xfrm rot="10515604" flipH="1">
              <a:off x="9008685" y="-358263"/>
              <a:ext cx="650205" cy="721050"/>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6"/>
            <p:cNvSpPr/>
            <p:nvPr/>
          </p:nvSpPr>
          <p:spPr>
            <a:xfrm rot="10515604" flipH="1">
              <a:off x="8988035" y="-202012"/>
              <a:ext cx="57071" cy="57046"/>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6"/>
            <p:cNvSpPr/>
            <p:nvPr/>
          </p:nvSpPr>
          <p:spPr>
            <a:xfrm rot="10515604" flipH="1">
              <a:off x="9613745" y="157612"/>
              <a:ext cx="57046" cy="57071"/>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6"/>
            <p:cNvSpPr/>
            <p:nvPr/>
          </p:nvSpPr>
          <p:spPr>
            <a:xfrm rot="10515604" flipH="1">
              <a:off x="9310934" y="707795"/>
              <a:ext cx="57021" cy="57071"/>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242;p6"/>
          <p:cNvSpPr/>
          <p:nvPr/>
        </p:nvSpPr>
        <p:spPr>
          <a:xfrm rot="10515604" flipH="1">
            <a:off x="8362734" y="-200629"/>
            <a:ext cx="57046" cy="57046"/>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623"/>
        <p:cNvGrpSpPr/>
        <p:nvPr/>
      </p:nvGrpSpPr>
      <p:grpSpPr>
        <a:xfrm>
          <a:off x="0" y="0"/>
          <a:ext cx="0" cy="0"/>
          <a:chOff x="0" y="0"/>
          <a:chExt cx="0" cy="0"/>
        </a:xfrm>
      </p:grpSpPr>
      <p:grpSp>
        <p:nvGrpSpPr>
          <p:cNvPr id="624" name="Google Shape;624;p15"/>
          <p:cNvGrpSpPr/>
          <p:nvPr/>
        </p:nvGrpSpPr>
        <p:grpSpPr>
          <a:xfrm rot="10800000">
            <a:off x="5530217" y="3662226"/>
            <a:ext cx="3811962" cy="1913484"/>
            <a:chOff x="4673664" y="4413931"/>
            <a:chExt cx="3811962" cy="1913484"/>
          </a:xfrm>
        </p:grpSpPr>
        <p:grpSp>
          <p:nvGrpSpPr>
            <p:cNvPr id="625" name="Google Shape;625;p15"/>
            <p:cNvGrpSpPr/>
            <p:nvPr/>
          </p:nvGrpSpPr>
          <p:grpSpPr>
            <a:xfrm>
              <a:off x="4673664" y="4413931"/>
              <a:ext cx="3811962" cy="1913484"/>
              <a:chOff x="3825164" y="2626856"/>
              <a:chExt cx="3811962" cy="1913484"/>
            </a:xfrm>
          </p:grpSpPr>
          <p:sp>
            <p:nvSpPr>
              <p:cNvPr id="626" name="Google Shape;626;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15"/>
          <p:cNvSpPr txBox="1">
            <a:spLocks noGrp="1"/>
          </p:cNvSpPr>
          <p:nvPr>
            <p:ph type="title"/>
          </p:nvPr>
        </p:nvSpPr>
        <p:spPr>
          <a:xfrm>
            <a:off x="720000" y="1354363"/>
            <a:ext cx="3594000" cy="16320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4" name="Google Shape;644;p15"/>
          <p:cNvSpPr txBox="1">
            <a:spLocks noGrp="1"/>
          </p:cNvSpPr>
          <p:nvPr>
            <p:ph type="subTitle" idx="1"/>
          </p:nvPr>
        </p:nvSpPr>
        <p:spPr>
          <a:xfrm>
            <a:off x="720000" y="2986350"/>
            <a:ext cx="3594000" cy="963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5" name="Google Shape;645;p15"/>
          <p:cNvSpPr>
            <a:spLocks noGrp="1"/>
          </p:cNvSpPr>
          <p:nvPr>
            <p:ph type="pic" idx="2"/>
          </p:nvPr>
        </p:nvSpPr>
        <p:spPr>
          <a:xfrm>
            <a:off x="4627875" y="778125"/>
            <a:ext cx="3627900" cy="3762900"/>
          </a:xfrm>
          <a:prstGeom prst="roundRect">
            <a:avLst>
              <a:gd name="adj" fmla="val 16667"/>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46"/>
        <p:cNvGrpSpPr/>
        <p:nvPr/>
      </p:nvGrpSpPr>
      <p:grpSpPr>
        <a:xfrm>
          <a:off x="0" y="0"/>
          <a:ext cx="0" cy="0"/>
          <a:chOff x="0" y="0"/>
          <a:chExt cx="0" cy="0"/>
        </a:xfrm>
      </p:grpSpPr>
      <p:sp>
        <p:nvSpPr>
          <p:cNvPr id="647" name="Google Shape;647;p16"/>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48" name="Google Shape;648;p16"/>
          <p:cNvSpPr txBox="1">
            <a:spLocks noGrp="1"/>
          </p:cNvSpPr>
          <p:nvPr>
            <p:ph type="subTitle" idx="1"/>
          </p:nvPr>
        </p:nvSpPr>
        <p:spPr>
          <a:xfrm>
            <a:off x="720000" y="1448250"/>
            <a:ext cx="44664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000"/>
              <a:buFont typeface="Anaheim"/>
              <a:buChar char="◆"/>
              <a:defRPr/>
            </a:lvl1pPr>
            <a:lvl2pPr lvl="1" algn="ctr" rtl="0">
              <a:lnSpc>
                <a:spcPct val="100000"/>
              </a:lnSpc>
              <a:spcBef>
                <a:spcPts val="0"/>
              </a:spcBef>
              <a:spcAft>
                <a:spcPts val="0"/>
              </a:spcAft>
              <a:buClr>
                <a:srgbClr val="595959"/>
              </a:buClr>
              <a:buSzPts val="1400"/>
              <a:buFont typeface="Anaheim"/>
              <a:buChar char="○"/>
              <a:defRPr/>
            </a:lvl2pPr>
            <a:lvl3pPr lvl="2" algn="ctr" rtl="0">
              <a:lnSpc>
                <a:spcPct val="100000"/>
              </a:lnSpc>
              <a:spcBef>
                <a:spcPts val="0"/>
              </a:spcBef>
              <a:spcAft>
                <a:spcPts val="0"/>
              </a:spcAft>
              <a:buClr>
                <a:srgbClr val="595959"/>
              </a:buClr>
              <a:buSzPts val="1400"/>
              <a:buFont typeface="Anaheim"/>
              <a:buChar char="■"/>
              <a:defRPr/>
            </a:lvl3pPr>
            <a:lvl4pPr lvl="3" algn="ctr" rtl="0">
              <a:lnSpc>
                <a:spcPct val="100000"/>
              </a:lnSpc>
              <a:spcBef>
                <a:spcPts val="0"/>
              </a:spcBef>
              <a:spcAft>
                <a:spcPts val="0"/>
              </a:spcAft>
              <a:buClr>
                <a:srgbClr val="595959"/>
              </a:buClr>
              <a:buSzPts val="1400"/>
              <a:buFont typeface="Anaheim"/>
              <a:buChar char="●"/>
              <a:defRPr/>
            </a:lvl4pPr>
            <a:lvl5pPr lvl="4" algn="ctr" rtl="0">
              <a:lnSpc>
                <a:spcPct val="100000"/>
              </a:lnSpc>
              <a:spcBef>
                <a:spcPts val="0"/>
              </a:spcBef>
              <a:spcAft>
                <a:spcPts val="0"/>
              </a:spcAft>
              <a:buClr>
                <a:srgbClr val="595959"/>
              </a:buClr>
              <a:buSzPts val="1400"/>
              <a:buFont typeface="Anaheim"/>
              <a:buChar char="○"/>
              <a:defRPr/>
            </a:lvl5pPr>
            <a:lvl6pPr lvl="5" algn="ctr" rtl="0">
              <a:lnSpc>
                <a:spcPct val="100000"/>
              </a:lnSpc>
              <a:spcBef>
                <a:spcPts val="0"/>
              </a:spcBef>
              <a:spcAft>
                <a:spcPts val="0"/>
              </a:spcAft>
              <a:buClr>
                <a:srgbClr val="595959"/>
              </a:buClr>
              <a:buSzPts val="1400"/>
              <a:buFont typeface="Anaheim"/>
              <a:buChar char="■"/>
              <a:defRPr/>
            </a:lvl6pPr>
            <a:lvl7pPr lvl="6" algn="ctr" rtl="0">
              <a:lnSpc>
                <a:spcPct val="100000"/>
              </a:lnSpc>
              <a:spcBef>
                <a:spcPts val="0"/>
              </a:spcBef>
              <a:spcAft>
                <a:spcPts val="0"/>
              </a:spcAft>
              <a:buClr>
                <a:srgbClr val="595959"/>
              </a:buClr>
              <a:buSzPts val="1400"/>
              <a:buFont typeface="Anaheim"/>
              <a:buChar char="●"/>
              <a:defRPr/>
            </a:lvl7pPr>
            <a:lvl8pPr lvl="7" algn="ctr" rtl="0">
              <a:lnSpc>
                <a:spcPct val="100000"/>
              </a:lnSpc>
              <a:spcBef>
                <a:spcPts val="0"/>
              </a:spcBef>
              <a:spcAft>
                <a:spcPts val="0"/>
              </a:spcAft>
              <a:buClr>
                <a:srgbClr val="595959"/>
              </a:buClr>
              <a:buSzPts val="1400"/>
              <a:buFont typeface="Anaheim"/>
              <a:buChar char="○"/>
              <a:defRPr/>
            </a:lvl8pPr>
            <a:lvl9pPr lvl="8" algn="ctr" rtl="0">
              <a:lnSpc>
                <a:spcPct val="100000"/>
              </a:lnSpc>
              <a:spcBef>
                <a:spcPts val="0"/>
              </a:spcBef>
              <a:spcAft>
                <a:spcPts val="0"/>
              </a:spcAft>
              <a:buClr>
                <a:srgbClr val="595959"/>
              </a:buClr>
              <a:buSzPts val="1400"/>
              <a:buFont typeface="Anaheim"/>
              <a:buChar char="■"/>
              <a:defRPr/>
            </a:lvl9pPr>
          </a:lstStyle>
          <a:p>
            <a:endParaRPr/>
          </a:p>
        </p:txBody>
      </p:sp>
      <p:grpSp>
        <p:nvGrpSpPr>
          <p:cNvPr id="649" name="Google Shape;649;p16"/>
          <p:cNvGrpSpPr/>
          <p:nvPr/>
        </p:nvGrpSpPr>
        <p:grpSpPr>
          <a:xfrm rot="10800000">
            <a:off x="5530217" y="3471726"/>
            <a:ext cx="3811962" cy="1913484"/>
            <a:chOff x="4673664" y="4413931"/>
            <a:chExt cx="3811962" cy="1913484"/>
          </a:xfrm>
        </p:grpSpPr>
        <p:grpSp>
          <p:nvGrpSpPr>
            <p:cNvPr id="650" name="Google Shape;650;p16"/>
            <p:cNvGrpSpPr/>
            <p:nvPr/>
          </p:nvGrpSpPr>
          <p:grpSpPr>
            <a:xfrm>
              <a:off x="4673664" y="4413931"/>
              <a:ext cx="3811962" cy="1913484"/>
              <a:chOff x="3825164" y="2626856"/>
              <a:chExt cx="3811962" cy="1913484"/>
            </a:xfrm>
          </p:grpSpPr>
          <p:sp>
            <p:nvSpPr>
              <p:cNvPr id="651" name="Google Shape;651;p16"/>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16"/>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 id="2147483659" r:id="rId7"/>
    <p:sldLayoutId id="2147483661" r:id="rId8"/>
    <p:sldLayoutId id="2147483662" r:id="rId9"/>
    <p:sldLayoutId id="2147483663" r:id="rId10"/>
    <p:sldLayoutId id="2147483675" r:id="rId11"/>
    <p:sldLayoutId id="2147483676" r:id="rId12"/>
    <p:sldLayoutId id="214748367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4.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4.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3.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3.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3.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3.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5198299" y="70850"/>
            <a:ext cx="1920000" cy="1842726"/>
          </a:xfrm>
          <a:prstGeom prst="rect">
            <a:avLst/>
          </a:prstGeom>
          <a:noFill/>
          <a:ln>
            <a:noFill/>
          </a:ln>
        </p:spPr>
      </p:pic>
      <p:pic>
        <p:nvPicPr>
          <p:cNvPr id="1239" name="Google Shape;1239;p35"/>
          <p:cNvPicPr preferRelativeResize="0"/>
          <p:nvPr/>
        </p:nvPicPr>
        <p:blipFill rotWithShape="1">
          <a:blip r:embed="rId4">
            <a:alphaModFix/>
          </a:blip>
          <a:srcRect l="22009" r="18455"/>
          <a:stretch/>
        </p:blipFill>
        <p:spPr>
          <a:xfrm rot="-1020085">
            <a:off x="7029503" y="3396240"/>
            <a:ext cx="1187445" cy="1121928"/>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49" name="Google Shape;1249;p35"/>
          <p:cNvPicPr preferRelativeResize="0"/>
          <p:nvPr/>
        </p:nvPicPr>
        <p:blipFill rotWithShape="1">
          <a:blip r:embed="rId5">
            <a:alphaModFix/>
          </a:blip>
          <a:srcRect l="18647" t="7960" r="8852" b="8336"/>
          <a:stretch/>
        </p:blipFill>
        <p:spPr>
          <a:xfrm rot="-1152297">
            <a:off x="6577050" y="457137"/>
            <a:ext cx="1647827" cy="1070150"/>
          </a:xfrm>
          <a:prstGeom prst="rect">
            <a:avLst/>
          </a:prstGeom>
          <a:noFill/>
          <a:ln>
            <a:noFill/>
          </a:ln>
        </p:spPr>
      </p:pic>
      <p:sp>
        <p:nvSpPr>
          <p:cNvPr id="1250" name="Google Shape;1250;p35"/>
          <p:cNvSpPr txBox="1">
            <a:spLocks noGrp="1"/>
          </p:cNvSpPr>
          <p:nvPr>
            <p:ph type="ctrTitle"/>
          </p:nvPr>
        </p:nvSpPr>
        <p:spPr>
          <a:xfrm>
            <a:off x="713225" y="1256688"/>
            <a:ext cx="7192250" cy="2193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US" sz="4400" err="1">
                <a:solidFill>
                  <a:schemeClr val="tx1"/>
                </a:solidFill>
                <a:latin typeface="Montserrat Black"/>
                <a:ea typeface="Montserrat Black"/>
                <a:cs typeface="Montserrat Black"/>
                <a:sym typeface="Montserrat Black"/>
              </a:rPr>
              <a:t>Ứng</a:t>
            </a:r>
            <a:r>
              <a:rPr lang="en-US" sz="4400">
                <a:solidFill>
                  <a:schemeClr val="tx1"/>
                </a:solidFill>
                <a:latin typeface="Montserrat Black"/>
                <a:ea typeface="Montserrat Black"/>
                <a:cs typeface="Montserrat Black"/>
                <a:sym typeface="Montserrat Black"/>
              </a:rPr>
              <a:t> </a:t>
            </a:r>
            <a:r>
              <a:rPr lang="en-US" sz="4400" err="1">
                <a:solidFill>
                  <a:schemeClr val="tx1"/>
                </a:solidFill>
                <a:latin typeface="Montserrat Black"/>
                <a:ea typeface="Montserrat Black"/>
                <a:cs typeface="Montserrat Black"/>
                <a:sym typeface="Montserrat Black"/>
              </a:rPr>
              <a:t>d</a:t>
            </a:r>
            <a:r>
              <a:rPr lang="en-US" sz="4400" err="1">
                <a:solidFill>
                  <a:schemeClr val="tx1"/>
                </a:solidFill>
              </a:rPr>
              <a:t>ụng</a:t>
            </a:r>
            <a:r>
              <a:rPr lang="en-US" sz="4400">
                <a:solidFill>
                  <a:schemeClr val="tx1"/>
                </a:solidFill>
              </a:rPr>
              <a:t> </a:t>
            </a:r>
            <a:r>
              <a:rPr lang="en-US" sz="4400" err="1">
                <a:solidFill>
                  <a:schemeClr val="tx1"/>
                </a:solidFill>
              </a:rPr>
              <a:t>quản</a:t>
            </a:r>
            <a:r>
              <a:rPr lang="en-US" sz="4400">
                <a:solidFill>
                  <a:schemeClr val="tx1"/>
                </a:solidFill>
              </a:rPr>
              <a:t> </a:t>
            </a:r>
            <a:r>
              <a:rPr lang="en-US" sz="4400" err="1">
                <a:solidFill>
                  <a:schemeClr val="tx1"/>
                </a:solidFill>
              </a:rPr>
              <a:t>lý</a:t>
            </a:r>
            <a:r>
              <a:rPr lang="en-US" sz="4400">
                <a:solidFill>
                  <a:schemeClr val="tx1"/>
                </a:solidFill>
              </a:rPr>
              <a:t> </a:t>
            </a:r>
            <a:r>
              <a:rPr lang="en-US" sz="4400" err="1">
                <a:solidFill>
                  <a:schemeClr val="tx1"/>
                </a:solidFill>
              </a:rPr>
              <a:t>nhân</a:t>
            </a:r>
            <a:r>
              <a:rPr lang="en-US" sz="4400">
                <a:solidFill>
                  <a:schemeClr val="tx1"/>
                </a:solidFill>
              </a:rPr>
              <a:t> </a:t>
            </a:r>
            <a:r>
              <a:rPr lang="en-US" sz="4400" err="1">
                <a:solidFill>
                  <a:schemeClr val="tx1"/>
                </a:solidFill>
              </a:rPr>
              <a:t>viên</a:t>
            </a:r>
            <a:r>
              <a:rPr lang="en-US" sz="4400">
                <a:solidFill>
                  <a:schemeClr val="tx1"/>
                </a:solidFill>
              </a:rPr>
              <a:t> </a:t>
            </a:r>
            <a:r>
              <a:rPr lang="en-US" sz="4400" err="1">
                <a:solidFill>
                  <a:schemeClr val="tx1"/>
                </a:solidFill>
              </a:rPr>
              <a:t>sử</a:t>
            </a:r>
            <a:r>
              <a:rPr lang="en-US" sz="4400">
                <a:solidFill>
                  <a:schemeClr val="tx1"/>
                </a:solidFill>
              </a:rPr>
              <a:t> </a:t>
            </a:r>
            <a:r>
              <a:rPr lang="en-US" sz="4400" err="1">
                <a:solidFill>
                  <a:schemeClr val="tx1"/>
                </a:solidFill>
              </a:rPr>
              <a:t>dụng</a:t>
            </a:r>
            <a:r>
              <a:rPr lang="en-US" sz="4400">
                <a:solidFill>
                  <a:schemeClr val="tx1"/>
                </a:solidFill>
              </a:rPr>
              <a:t> </a:t>
            </a:r>
            <a:r>
              <a:rPr lang="en-US" sz="4400" err="1">
                <a:solidFill>
                  <a:schemeClr val="tx2">
                    <a:lumMod val="60000"/>
                    <a:lumOff val="40000"/>
                  </a:schemeClr>
                </a:solidFill>
              </a:rPr>
              <a:t>nhận</a:t>
            </a:r>
            <a:r>
              <a:rPr lang="en-US" sz="4400">
                <a:solidFill>
                  <a:schemeClr val="tx2">
                    <a:lumMod val="60000"/>
                    <a:lumOff val="40000"/>
                  </a:schemeClr>
                </a:solidFill>
              </a:rPr>
              <a:t> </a:t>
            </a:r>
            <a:r>
              <a:rPr lang="en-US" sz="4400" err="1">
                <a:solidFill>
                  <a:schemeClr val="tx2">
                    <a:lumMod val="60000"/>
                    <a:lumOff val="40000"/>
                  </a:schemeClr>
                </a:solidFill>
              </a:rPr>
              <a:t>diện</a:t>
            </a:r>
            <a:r>
              <a:rPr lang="en-US" sz="4400">
                <a:solidFill>
                  <a:schemeClr val="tx2">
                    <a:lumMod val="60000"/>
                    <a:lumOff val="40000"/>
                  </a:schemeClr>
                </a:solidFill>
              </a:rPr>
              <a:t> </a:t>
            </a:r>
            <a:r>
              <a:rPr lang="en-US" sz="4400" err="1">
                <a:solidFill>
                  <a:schemeClr val="tx2">
                    <a:lumMod val="60000"/>
                    <a:lumOff val="40000"/>
                  </a:schemeClr>
                </a:solidFill>
              </a:rPr>
              <a:t>khuôn</a:t>
            </a:r>
            <a:r>
              <a:rPr lang="en-US" sz="4400">
                <a:solidFill>
                  <a:schemeClr val="tx2">
                    <a:lumMod val="60000"/>
                    <a:lumOff val="40000"/>
                  </a:schemeClr>
                </a:solidFill>
              </a:rPr>
              <a:t> </a:t>
            </a:r>
            <a:r>
              <a:rPr lang="en-US" sz="4400" err="1">
                <a:solidFill>
                  <a:schemeClr val="tx2">
                    <a:lumMod val="60000"/>
                    <a:lumOff val="40000"/>
                  </a:schemeClr>
                </a:solidFill>
              </a:rPr>
              <a:t>mặt</a:t>
            </a:r>
            <a:r>
              <a:rPr lang="en-US" sz="4400">
                <a:solidFill>
                  <a:schemeClr val="tx2">
                    <a:lumMod val="60000"/>
                    <a:lumOff val="40000"/>
                  </a:schemeClr>
                </a:solidFill>
              </a:rPr>
              <a:t> </a:t>
            </a:r>
            <a:r>
              <a:rPr lang="en-US" sz="4400" err="1">
                <a:solidFill>
                  <a:schemeClr val="tx1"/>
                </a:solidFill>
              </a:rPr>
              <a:t>trong</a:t>
            </a:r>
            <a:r>
              <a:rPr lang="en-US" sz="4400">
                <a:solidFill>
                  <a:schemeClr val="tx1"/>
                </a:solidFill>
              </a:rPr>
              <a:t> </a:t>
            </a:r>
            <a:r>
              <a:rPr lang="en-US" sz="4400" err="1">
                <a:solidFill>
                  <a:schemeClr val="tx1"/>
                </a:solidFill>
              </a:rPr>
              <a:t>chấm</a:t>
            </a:r>
            <a:r>
              <a:rPr lang="en-US" sz="4400">
                <a:solidFill>
                  <a:schemeClr val="tx1"/>
                </a:solidFill>
              </a:rPr>
              <a:t> </a:t>
            </a:r>
            <a:r>
              <a:rPr lang="en-US" sz="4400" err="1">
                <a:solidFill>
                  <a:schemeClr val="tx1"/>
                </a:solidFill>
              </a:rPr>
              <a:t>công</a:t>
            </a:r>
            <a:endParaRPr sz="4400">
              <a:solidFill>
                <a:schemeClr val="tx1"/>
              </a:solidFill>
              <a:latin typeface="Montserrat Black"/>
              <a:ea typeface="Montserrat Black"/>
              <a:cs typeface="Montserrat Black"/>
              <a:sym typeface="Montserrat Black"/>
            </a:endParaRPr>
          </a:p>
        </p:txBody>
      </p:sp>
      <p:sp>
        <p:nvSpPr>
          <p:cNvPr id="1251" name="Google Shape;1251;p35"/>
          <p:cNvSpPr txBox="1">
            <a:spLocks noGrp="1"/>
          </p:cNvSpPr>
          <p:nvPr>
            <p:ph type="subTitle" idx="1"/>
          </p:nvPr>
        </p:nvSpPr>
        <p:spPr>
          <a:xfrm>
            <a:off x="713225" y="3735950"/>
            <a:ext cx="45288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Sinh viên: Nguyễn Ngọc Minh</a:t>
            </a:r>
            <a:endParaRPr/>
          </a:p>
        </p:txBody>
      </p:sp>
      <p:sp>
        <p:nvSpPr>
          <p:cNvPr id="16" name="Google Shape;1251;p35">
            <a:extLst>
              <a:ext uri="{FF2B5EF4-FFF2-40B4-BE49-F238E27FC236}">
                <a16:creationId xmlns:a16="http://schemas.microsoft.com/office/drawing/2014/main" id="{FCA92F8F-DF4D-4DEA-B990-AFEDAB8604A9}"/>
              </a:ext>
            </a:extLst>
          </p:cNvPr>
          <p:cNvSpPr txBox="1">
            <a:spLocks/>
          </p:cNvSpPr>
          <p:nvPr/>
        </p:nvSpPr>
        <p:spPr>
          <a:xfrm>
            <a:off x="713225" y="4124786"/>
            <a:ext cx="4528800" cy="36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a:buNone/>
              <a:defRPr sz="15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marL="0" indent="0"/>
            <a:r>
              <a:rPr lang="en-US" err="1"/>
              <a:t>Cán</a:t>
            </a:r>
            <a:r>
              <a:rPr lang="en-US"/>
              <a:t> </a:t>
            </a:r>
            <a:r>
              <a:rPr lang="en-US" err="1"/>
              <a:t>bộ</a:t>
            </a:r>
            <a:r>
              <a:rPr lang="en-US"/>
              <a:t> </a:t>
            </a:r>
            <a:r>
              <a:rPr lang="en-US" err="1"/>
              <a:t>hướng</a:t>
            </a:r>
            <a:r>
              <a:rPr lang="en-US"/>
              <a:t> </a:t>
            </a:r>
            <a:r>
              <a:rPr lang="en-US" err="1"/>
              <a:t>dẫn</a:t>
            </a:r>
            <a:r>
              <a:rPr lang="en-US"/>
              <a:t>: TS. </a:t>
            </a:r>
            <a:r>
              <a:rPr lang="en-US" err="1"/>
              <a:t>Dương</a:t>
            </a:r>
            <a:r>
              <a:rPr lang="en-US"/>
              <a:t> Lê Minh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20" y="2952052"/>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CÁC THÀNH PHẦN CỦA ỨNG DỤNG</a:t>
            </a:r>
            <a:endParaRP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907055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SƠ ĐỒ HỆ THỐNG</a:t>
            </a:r>
            <a:endParaRPr/>
          </a:p>
        </p:txBody>
      </p:sp>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130460" y="730654"/>
            <a:ext cx="1272639" cy="1202430"/>
          </a:xfrm>
          <a:prstGeom prst="rect">
            <a:avLst/>
          </a:prstGeom>
          <a:noFill/>
          <a:ln>
            <a:noFill/>
          </a:ln>
        </p:spPr>
      </p:pic>
      <p:pic>
        <p:nvPicPr>
          <p:cNvPr id="197" name="Google Shape;1640;p48">
            <a:extLst>
              <a:ext uri="{FF2B5EF4-FFF2-40B4-BE49-F238E27FC236}">
                <a16:creationId xmlns:a16="http://schemas.microsoft.com/office/drawing/2014/main" id="{37614F96-B545-4565-94AA-4BC82243436C}"/>
              </a:ext>
            </a:extLst>
          </p:cNvPr>
          <p:cNvPicPr preferRelativeResize="0"/>
          <p:nvPr/>
        </p:nvPicPr>
        <p:blipFill rotWithShape="1">
          <a:blip r:embed="rId5">
            <a:alphaModFix/>
          </a:blip>
          <a:srcRect l="25537" t="7152" r="23467" b="5838"/>
          <a:stretch/>
        </p:blipFill>
        <p:spPr>
          <a:xfrm>
            <a:off x="327635" y="202438"/>
            <a:ext cx="1920000" cy="1842726"/>
          </a:xfrm>
          <a:prstGeom prst="rect">
            <a:avLst/>
          </a:prstGeom>
          <a:noFill/>
          <a:ln>
            <a:noFill/>
          </a:ln>
        </p:spPr>
      </p:pic>
      <p:grpSp>
        <p:nvGrpSpPr>
          <p:cNvPr id="202" name="Google Shape;1650;p48">
            <a:extLst>
              <a:ext uri="{FF2B5EF4-FFF2-40B4-BE49-F238E27FC236}">
                <a16:creationId xmlns:a16="http://schemas.microsoft.com/office/drawing/2014/main" id="{12F03918-F322-4025-87C6-EA0C5186AB7F}"/>
              </a:ext>
            </a:extLst>
          </p:cNvPr>
          <p:cNvGrpSpPr/>
          <p:nvPr/>
        </p:nvGrpSpPr>
        <p:grpSpPr>
          <a:xfrm>
            <a:off x="1249223" y="4382458"/>
            <a:ext cx="76825" cy="76800"/>
            <a:chOff x="3104875" y="1099400"/>
            <a:chExt cx="76825" cy="76800"/>
          </a:xfrm>
        </p:grpSpPr>
        <p:sp>
          <p:nvSpPr>
            <p:cNvPr id="203" name="Google Shape;1651;p48">
              <a:extLst>
                <a:ext uri="{FF2B5EF4-FFF2-40B4-BE49-F238E27FC236}">
                  <a16:creationId xmlns:a16="http://schemas.microsoft.com/office/drawing/2014/main" id="{3D2D4051-81E8-4476-86C8-FCA5CB24674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2;p48">
              <a:extLst>
                <a:ext uri="{FF2B5EF4-FFF2-40B4-BE49-F238E27FC236}">
                  <a16:creationId xmlns:a16="http://schemas.microsoft.com/office/drawing/2014/main" id="{D00F0602-8077-4C81-BF7C-7D35ED1B32E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Picture 206">
            <a:extLst>
              <a:ext uri="{FF2B5EF4-FFF2-40B4-BE49-F238E27FC236}">
                <a16:creationId xmlns:a16="http://schemas.microsoft.com/office/drawing/2014/main" id="{EA21A72D-8724-4016-8015-ED4927F24566}"/>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1426975" y="1162071"/>
            <a:ext cx="6467802" cy="3547815"/>
          </a:xfrm>
          <a:prstGeom prst="rect">
            <a:avLst/>
          </a:prstGeom>
        </p:spPr>
      </p:pic>
      <p:pic>
        <p:nvPicPr>
          <p:cNvPr id="205" name="Google Shape;1653;p48">
            <a:extLst>
              <a:ext uri="{FF2B5EF4-FFF2-40B4-BE49-F238E27FC236}">
                <a16:creationId xmlns:a16="http://schemas.microsoft.com/office/drawing/2014/main" id="{738FBEC6-FCCA-4A65-8719-E28208A455EC}"/>
              </a:ext>
            </a:extLst>
          </p:cNvPr>
          <p:cNvPicPr preferRelativeResize="0"/>
          <p:nvPr/>
        </p:nvPicPr>
        <p:blipFill rotWithShape="1">
          <a:blip r:embed="rId4">
            <a:alphaModFix/>
          </a:blip>
          <a:srcRect l="22009" r="18455"/>
          <a:stretch/>
        </p:blipFill>
        <p:spPr>
          <a:xfrm rot="1203247">
            <a:off x="7343655" y="711799"/>
            <a:ext cx="903665" cy="853810"/>
          </a:xfrm>
          <a:prstGeom prst="rect">
            <a:avLst/>
          </a:prstGeom>
          <a:noFill/>
          <a:ln>
            <a:noFill/>
          </a:ln>
        </p:spPr>
      </p:pic>
    </p:spTree>
    <p:extLst>
      <p:ext uri="{BB962C8B-B14F-4D97-AF65-F5344CB8AC3E}">
        <p14:creationId xmlns:p14="http://schemas.microsoft.com/office/powerpoint/2010/main" val="3789799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THÀNH PHẦN CỦA ỨNG DỤNG</a:t>
            </a:r>
            <a:endParaRPr/>
          </a:p>
        </p:txBody>
      </p:sp>
      <p:sp>
        <p:nvSpPr>
          <p:cNvPr id="1731" name="Google Shape;1731;p51"/>
          <p:cNvSpPr/>
          <p:nvPr/>
        </p:nvSpPr>
        <p:spPr>
          <a:xfrm rot="5400000">
            <a:off x="1130138" y="2193250"/>
            <a:ext cx="1494600" cy="12954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51"/>
          <p:cNvGrpSpPr/>
          <p:nvPr/>
        </p:nvGrpSpPr>
        <p:grpSpPr>
          <a:xfrm>
            <a:off x="3733720" y="3413433"/>
            <a:ext cx="347558" cy="377959"/>
            <a:chOff x="5417581" y="4001528"/>
            <a:chExt cx="553599" cy="602023"/>
          </a:xfrm>
        </p:grpSpPr>
        <p:sp>
          <p:nvSpPr>
            <p:cNvPr id="1733" name="Google Shape;1733;p51"/>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1"/>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51"/>
          <p:cNvSpPr txBox="1"/>
          <p:nvPr/>
        </p:nvSpPr>
        <p:spPr>
          <a:xfrm>
            <a:off x="4318150" y="183002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SERVER</a:t>
            </a:r>
            <a:endParaRPr sz="2100">
              <a:solidFill>
                <a:schemeClr val="dk1"/>
              </a:solidFill>
              <a:latin typeface="Montserrat Black"/>
              <a:ea typeface="Montserrat Black"/>
              <a:cs typeface="Montserrat Black"/>
              <a:sym typeface="Montserrat Black"/>
            </a:endParaRPr>
          </a:p>
        </p:txBody>
      </p:sp>
      <p:sp>
        <p:nvSpPr>
          <p:cNvPr id="1754" name="Google Shape;1754;p51"/>
          <p:cNvSpPr txBox="1"/>
          <p:nvPr/>
        </p:nvSpPr>
        <p:spPr>
          <a:xfrm>
            <a:off x="5711962" y="1830025"/>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latin typeface="Montserrat"/>
                <a:ea typeface="Montserrat"/>
                <a:cs typeface="Montserrat"/>
                <a:sym typeface="Montserrat"/>
              </a:rPr>
              <a:t>Được </a:t>
            </a:r>
            <a:r>
              <a:rPr lang="vi-VN">
                <a:solidFill>
                  <a:schemeClr val="dk1"/>
                </a:solidFill>
                <a:latin typeface="Montserrat"/>
                <a:ea typeface="Montserrat"/>
                <a:cs typeface="Montserrat"/>
                <a:sym typeface="Montserrat"/>
              </a:rPr>
              <a:t>phát triển từ .Net Core của ngôn ngữ C#. </a:t>
            </a:r>
            <a:endParaRPr>
              <a:solidFill>
                <a:schemeClr val="dk1"/>
              </a:solidFill>
              <a:latin typeface="Montserrat"/>
              <a:ea typeface="Montserrat"/>
              <a:cs typeface="Montserrat"/>
              <a:sym typeface="Montserrat"/>
            </a:endParaRPr>
          </a:p>
        </p:txBody>
      </p:sp>
      <p:sp>
        <p:nvSpPr>
          <p:cNvPr id="1755" name="Google Shape;1755;p51"/>
          <p:cNvSpPr txBox="1"/>
          <p:nvPr/>
        </p:nvSpPr>
        <p:spPr>
          <a:xfrm>
            <a:off x="4318150" y="2598700"/>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CLIENT</a:t>
            </a:r>
            <a:endParaRPr sz="2100">
              <a:solidFill>
                <a:schemeClr val="dk1"/>
              </a:solidFill>
              <a:latin typeface="Montserrat Black"/>
              <a:ea typeface="Montserrat Black"/>
              <a:cs typeface="Montserrat Black"/>
              <a:sym typeface="Montserrat Black"/>
            </a:endParaRPr>
          </a:p>
        </p:txBody>
      </p:sp>
      <p:sp>
        <p:nvSpPr>
          <p:cNvPr id="1756" name="Google Shape;1756;p51"/>
          <p:cNvSpPr txBox="1"/>
          <p:nvPr/>
        </p:nvSpPr>
        <p:spPr>
          <a:xfrm>
            <a:off x="5711962" y="2598700"/>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Được phát triển bằng Angular2.</a:t>
            </a:r>
            <a:endParaRPr>
              <a:solidFill>
                <a:schemeClr val="dk1"/>
              </a:solidFill>
              <a:latin typeface="Montserrat"/>
              <a:ea typeface="Montserrat"/>
              <a:cs typeface="Montserrat"/>
              <a:sym typeface="Montserrat"/>
            </a:endParaRPr>
          </a:p>
        </p:txBody>
      </p:sp>
      <p:sp>
        <p:nvSpPr>
          <p:cNvPr id="1757" name="Google Shape;1757;p51"/>
          <p:cNvSpPr txBox="1"/>
          <p:nvPr/>
        </p:nvSpPr>
        <p:spPr>
          <a:xfrm>
            <a:off x="4318150" y="336737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Black"/>
                <a:ea typeface="Montserrat Black"/>
                <a:cs typeface="Montserrat Black"/>
                <a:sym typeface="Montserrat Black"/>
              </a:rPr>
              <a:t>PHẦN MỀM CHẤM CÔNG</a:t>
            </a:r>
            <a:endParaRPr>
              <a:solidFill>
                <a:schemeClr val="dk1"/>
              </a:solidFill>
              <a:latin typeface="Montserrat Black"/>
              <a:ea typeface="Montserrat Black"/>
              <a:cs typeface="Montserrat Black"/>
              <a:sym typeface="Montserrat Black"/>
            </a:endParaRPr>
          </a:p>
        </p:txBody>
      </p:sp>
      <p:sp>
        <p:nvSpPr>
          <p:cNvPr id="1758" name="Google Shape;1758;p51"/>
          <p:cNvSpPr txBox="1"/>
          <p:nvPr/>
        </p:nvSpPr>
        <p:spPr>
          <a:xfrm>
            <a:off x="5711962" y="3367375"/>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Được phát triển bằng Python, sử dụng MTCNN và FaceNet</a:t>
            </a:r>
            <a:endParaRPr>
              <a:solidFill>
                <a:schemeClr val="dk1"/>
              </a:solidFill>
              <a:latin typeface="Montserrat"/>
              <a:ea typeface="Montserrat"/>
              <a:cs typeface="Montserrat"/>
              <a:sym typeface="Montserrat"/>
            </a:endParaRPr>
          </a:p>
        </p:txBody>
      </p:sp>
      <p:sp>
        <p:nvSpPr>
          <p:cNvPr id="1759" name="Google Shape;1759;p51"/>
          <p:cNvSpPr/>
          <p:nvPr/>
        </p:nvSpPr>
        <p:spPr>
          <a:xfrm rot="5400000">
            <a:off x="3590824" y="180527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rot="5400000">
            <a:off x="3590824" y="257395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rot="5400000">
            <a:off x="3590824" y="334262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51"/>
          <p:cNvGrpSpPr/>
          <p:nvPr/>
        </p:nvGrpSpPr>
        <p:grpSpPr>
          <a:xfrm>
            <a:off x="1475593" y="2399065"/>
            <a:ext cx="782811" cy="883845"/>
            <a:chOff x="4020665" y="1431080"/>
            <a:chExt cx="531542" cy="602023"/>
          </a:xfrm>
        </p:grpSpPr>
        <p:sp>
          <p:nvSpPr>
            <p:cNvPr id="1763" name="Google Shape;1763;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51"/>
          <p:cNvGrpSpPr/>
          <p:nvPr/>
        </p:nvGrpSpPr>
        <p:grpSpPr>
          <a:xfrm>
            <a:off x="3791589" y="1912969"/>
            <a:ext cx="247956" cy="365769"/>
            <a:chOff x="6162888" y="1431577"/>
            <a:chExt cx="414295" cy="601990"/>
          </a:xfrm>
        </p:grpSpPr>
        <p:sp>
          <p:nvSpPr>
            <p:cNvPr id="1779" name="Google Shape;1779;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03" name="Google Shape;1803;p51"/>
          <p:cNvCxnSpPr>
            <a:stCxn id="1759" idx="2"/>
            <a:endCxn id="1731" idx="3"/>
          </p:cNvCxnSpPr>
          <p:nvPr/>
        </p:nvCxnSpPr>
        <p:spPr>
          <a:xfrm flipH="1">
            <a:off x="1877375" y="1897825"/>
            <a:ext cx="1754400" cy="195900"/>
          </a:xfrm>
          <a:prstGeom prst="bentConnector2">
            <a:avLst/>
          </a:prstGeom>
          <a:noFill/>
          <a:ln w="19050" cap="flat" cmpd="sng">
            <a:solidFill>
              <a:schemeClr val="dk2"/>
            </a:solidFill>
            <a:prstDash val="solid"/>
            <a:round/>
            <a:headEnd type="none" w="med" len="med"/>
            <a:tailEnd type="none" w="med" len="med"/>
          </a:ln>
        </p:spPr>
      </p:cxnSp>
      <p:cxnSp>
        <p:nvCxnSpPr>
          <p:cNvPr id="1804" name="Google Shape;1804;p51"/>
          <p:cNvCxnSpPr>
            <a:stCxn id="1731" idx="0"/>
            <a:endCxn id="1761" idx="1"/>
          </p:cNvCxnSpPr>
          <p:nvPr/>
        </p:nvCxnSpPr>
        <p:spPr>
          <a:xfrm rot="-5400000" flipH="1">
            <a:off x="2656688" y="2809000"/>
            <a:ext cx="195900" cy="1754400"/>
          </a:xfrm>
          <a:prstGeom prst="bentConnector2">
            <a:avLst/>
          </a:prstGeom>
          <a:noFill/>
          <a:ln w="19050" cap="flat" cmpd="sng">
            <a:solidFill>
              <a:schemeClr val="dk2"/>
            </a:solidFill>
            <a:prstDash val="solid"/>
            <a:round/>
            <a:headEnd type="none" w="med" len="med"/>
            <a:tailEnd type="none" w="med" len="med"/>
          </a:ln>
        </p:spPr>
      </p:cxnSp>
      <p:cxnSp>
        <p:nvCxnSpPr>
          <p:cNvPr id="1805" name="Google Shape;1805;p51"/>
          <p:cNvCxnSpPr>
            <a:stCxn id="1760" idx="2"/>
            <a:endCxn id="1731" idx="5"/>
          </p:cNvCxnSpPr>
          <p:nvPr/>
        </p:nvCxnSpPr>
        <p:spPr>
          <a:xfrm flipH="1">
            <a:off x="2525075" y="2666500"/>
            <a:ext cx="1106700" cy="5979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1"/>
          <p:cNvGrpSpPr/>
          <p:nvPr/>
        </p:nvGrpSpPr>
        <p:grpSpPr>
          <a:xfrm>
            <a:off x="4870450" y="4197150"/>
            <a:ext cx="76825" cy="76800"/>
            <a:chOff x="3104875" y="1099400"/>
            <a:chExt cx="76825" cy="76800"/>
          </a:xfrm>
        </p:grpSpPr>
        <p:sp>
          <p:nvSpPr>
            <p:cNvPr id="1813" name="Google Shape;1813;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grpSp>
        <p:nvGrpSpPr>
          <p:cNvPr id="90" name="Google Shape;1786;p51">
            <a:extLst>
              <a:ext uri="{FF2B5EF4-FFF2-40B4-BE49-F238E27FC236}">
                <a16:creationId xmlns:a16="http://schemas.microsoft.com/office/drawing/2014/main" id="{C5CB89AA-E9F9-4A37-83DC-E4347D9CFC7B}"/>
              </a:ext>
            </a:extLst>
          </p:cNvPr>
          <p:cNvGrpSpPr/>
          <p:nvPr/>
        </p:nvGrpSpPr>
        <p:grpSpPr>
          <a:xfrm>
            <a:off x="3679014" y="2663665"/>
            <a:ext cx="392377" cy="365773"/>
            <a:chOff x="4002290" y="2305475"/>
            <a:chExt cx="601990" cy="567794"/>
          </a:xfrm>
        </p:grpSpPr>
        <p:sp>
          <p:nvSpPr>
            <p:cNvPr id="91" name="Google Shape;1787;p51">
              <a:extLst>
                <a:ext uri="{FF2B5EF4-FFF2-40B4-BE49-F238E27FC236}">
                  <a16:creationId xmlns:a16="http://schemas.microsoft.com/office/drawing/2014/main" id="{0045F8AB-C8C1-4C29-B30A-F76A22D73DB4}"/>
                </a:ext>
              </a:extLst>
            </p:cNvPr>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88;p51">
              <a:extLst>
                <a:ext uri="{FF2B5EF4-FFF2-40B4-BE49-F238E27FC236}">
                  <a16:creationId xmlns:a16="http://schemas.microsoft.com/office/drawing/2014/main" id="{44ABBD5C-A1A4-4A2E-81ED-8BD2BBB45637}"/>
                </a:ext>
              </a:extLst>
            </p:cNvPr>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89;p51">
              <a:extLst>
                <a:ext uri="{FF2B5EF4-FFF2-40B4-BE49-F238E27FC236}">
                  <a16:creationId xmlns:a16="http://schemas.microsoft.com/office/drawing/2014/main" id="{2C0AAC77-BE08-4135-841A-193370E30B05}"/>
                </a:ext>
              </a:extLst>
            </p:cNvPr>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90;p51">
              <a:extLst>
                <a:ext uri="{FF2B5EF4-FFF2-40B4-BE49-F238E27FC236}">
                  <a16:creationId xmlns:a16="http://schemas.microsoft.com/office/drawing/2014/main" id="{8ADE88A7-DDFF-4822-A311-4232925EEBBA}"/>
                </a:ext>
              </a:extLst>
            </p:cNvPr>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91;p51">
              <a:extLst>
                <a:ext uri="{FF2B5EF4-FFF2-40B4-BE49-F238E27FC236}">
                  <a16:creationId xmlns:a16="http://schemas.microsoft.com/office/drawing/2014/main" id="{F0A683DE-2632-487D-9F66-FE8D6895DF06}"/>
                </a:ext>
              </a:extLst>
            </p:cNvPr>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92;p51">
              <a:extLst>
                <a:ext uri="{FF2B5EF4-FFF2-40B4-BE49-F238E27FC236}">
                  <a16:creationId xmlns:a16="http://schemas.microsoft.com/office/drawing/2014/main" id="{2A5CBB65-D9A4-4E5A-A11C-652840DF6769}"/>
                </a:ext>
              </a:extLst>
            </p:cNvPr>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93;p51">
              <a:extLst>
                <a:ext uri="{FF2B5EF4-FFF2-40B4-BE49-F238E27FC236}">
                  <a16:creationId xmlns:a16="http://schemas.microsoft.com/office/drawing/2014/main" id="{D2D4B4DA-6299-48EC-A0CF-917F65693298}"/>
                </a:ext>
              </a:extLst>
            </p:cNvPr>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94;p51">
              <a:extLst>
                <a:ext uri="{FF2B5EF4-FFF2-40B4-BE49-F238E27FC236}">
                  <a16:creationId xmlns:a16="http://schemas.microsoft.com/office/drawing/2014/main" id="{C84DC7FB-C2A4-4F28-AF93-B0B138A2AFB3}"/>
                </a:ext>
              </a:extLst>
            </p:cNvPr>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95;p51">
              <a:extLst>
                <a:ext uri="{FF2B5EF4-FFF2-40B4-BE49-F238E27FC236}">
                  <a16:creationId xmlns:a16="http://schemas.microsoft.com/office/drawing/2014/main" id="{B28EF785-6BDA-4793-8E82-5D6CC1D9F588}"/>
                </a:ext>
              </a:extLst>
            </p:cNvPr>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96;p51">
              <a:extLst>
                <a:ext uri="{FF2B5EF4-FFF2-40B4-BE49-F238E27FC236}">
                  <a16:creationId xmlns:a16="http://schemas.microsoft.com/office/drawing/2014/main" id="{1BC4899D-7A99-4E8E-9B40-C5274174011E}"/>
                </a:ext>
              </a:extLst>
            </p:cNvPr>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97;p51">
              <a:extLst>
                <a:ext uri="{FF2B5EF4-FFF2-40B4-BE49-F238E27FC236}">
                  <a16:creationId xmlns:a16="http://schemas.microsoft.com/office/drawing/2014/main" id="{AC877B14-9000-4D3C-ADB4-000CE4615ED7}"/>
                </a:ext>
              </a:extLst>
            </p:cNvPr>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98;p51">
              <a:extLst>
                <a:ext uri="{FF2B5EF4-FFF2-40B4-BE49-F238E27FC236}">
                  <a16:creationId xmlns:a16="http://schemas.microsoft.com/office/drawing/2014/main" id="{50881B25-A058-43D7-9576-4FF2F7A3985B}"/>
                </a:ext>
              </a:extLst>
            </p:cNvPr>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99;p51">
              <a:extLst>
                <a:ext uri="{FF2B5EF4-FFF2-40B4-BE49-F238E27FC236}">
                  <a16:creationId xmlns:a16="http://schemas.microsoft.com/office/drawing/2014/main" id="{18FF1696-7941-4FDF-9BC5-04BB8A3B14D3}"/>
                </a:ext>
              </a:extLst>
            </p:cNvPr>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800;p51">
              <a:extLst>
                <a:ext uri="{FF2B5EF4-FFF2-40B4-BE49-F238E27FC236}">
                  <a16:creationId xmlns:a16="http://schemas.microsoft.com/office/drawing/2014/main" id="{E23FEC9A-EE10-422F-9770-86775287B4F6}"/>
                </a:ext>
              </a:extLst>
            </p:cNvPr>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801;p51">
              <a:extLst>
                <a:ext uri="{FF2B5EF4-FFF2-40B4-BE49-F238E27FC236}">
                  <a16:creationId xmlns:a16="http://schemas.microsoft.com/office/drawing/2014/main" id="{D1C5E8A4-8DE9-4FF6-86FC-2C8B3C6D6A1F}"/>
                </a:ext>
              </a:extLst>
            </p:cNvPr>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802;p51">
              <a:extLst>
                <a:ext uri="{FF2B5EF4-FFF2-40B4-BE49-F238E27FC236}">
                  <a16:creationId xmlns:a16="http://schemas.microsoft.com/office/drawing/2014/main" id="{53C4301B-F9F9-4482-9F98-48878DAF9B3F}"/>
                </a:ext>
              </a:extLst>
            </p:cNvPr>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9341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6326562" y="660989"/>
            <a:ext cx="1272639" cy="1202430"/>
          </a:xfrm>
          <a:prstGeom prst="rect">
            <a:avLst/>
          </a:prstGeom>
          <a:noFill/>
          <a:ln>
            <a:noFill/>
          </a:ln>
        </p:spPr>
      </p:pic>
      <p:pic>
        <p:nvPicPr>
          <p:cNvPr id="197" name="Google Shape;1640;p48">
            <a:extLst>
              <a:ext uri="{FF2B5EF4-FFF2-40B4-BE49-F238E27FC236}">
                <a16:creationId xmlns:a16="http://schemas.microsoft.com/office/drawing/2014/main" id="{37614F96-B545-4565-94AA-4BC82243436C}"/>
              </a:ext>
            </a:extLst>
          </p:cNvPr>
          <p:cNvPicPr preferRelativeResize="0"/>
          <p:nvPr/>
        </p:nvPicPr>
        <p:blipFill rotWithShape="1">
          <a:blip r:embed="rId5">
            <a:alphaModFix/>
          </a:blip>
          <a:srcRect l="25537" t="7152" r="23467" b="5838"/>
          <a:stretch/>
        </p:blipFill>
        <p:spPr>
          <a:xfrm>
            <a:off x="1077525" y="404347"/>
            <a:ext cx="1920000" cy="1842726"/>
          </a:xfrm>
          <a:prstGeom prst="rect">
            <a:avLst/>
          </a:prstGeom>
          <a:noFill/>
          <a:ln>
            <a:noFill/>
          </a:ln>
        </p:spPr>
      </p:pic>
      <p:grpSp>
        <p:nvGrpSpPr>
          <p:cNvPr id="202" name="Google Shape;1650;p48">
            <a:extLst>
              <a:ext uri="{FF2B5EF4-FFF2-40B4-BE49-F238E27FC236}">
                <a16:creationId xmlns:a16="http://schemas.microsoft.com/office/drawing/2014/main" id="{12F03918-F322-4025-87C6-EA0C5186AB7F}"/>
              </a:ext>
            </a:extLst>
          </p:cNvPr>
          <p:cNvGrpSpPr/>
          <p:nvPr/>
        </p:nvGrpSpPr>
        <p:grpSpPr>
          <a:xfrm>
            <a:off x="1249223" y="4382458"/>
            <a:ext cx="76825" cy="76800"/>
            <a:chOff x="3104875" y="1099400"/>
            <a:chExt cx="76825" cy="76800"/>
          </a:xfrm>
        </p:grpSpPr>
        <p:sp>
          <p:nvSpPr>
            <p:cNvPr id="203" name="Google Shape;1651;p48">
              <a:extLst>
                <a:ext uri="{FF2B5EF4-FFF2-40B4-BE49-F238E27FC236}">
                  <a16:creationId xmlns:a16="http://schemas.microsoft.com/office/drawing/2014/main" id="{3D2D4051-81E8-4476-86C8-FCA5CB24674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2;p48">
              <a:extLst>
                <a:ext uri="{FF2B5EF4-FFF2-40B4-BE49-F238E27FC236}">
                  <a16:creationId xmlns:a16="http://schemas.microsoft.com/office/drawing/2014/main" id="{D00F0602-8077-4C81-BF7C-7D35ED1B32E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Picture 206">
            <a:extLst>
              <a:ext uri="{FF2B5EF4-FFF2-40B4-BE49-F238E27FC236}">
                <a16:creationId xmlns:a16="http://schemas.microsoft.com/office/drawing/2014/main" id="{EA21A72D-8724-4016-8015-ED4927F24566}"/>
              </a:ext>
            </a:extLst>
          </p:cNvPr>
          <p:cNvPicPr/>
          <p:nvPr/>
        </p:nvPicPr>
        <p:blipFill>
          <a:blip r:embed="rId6"/>
          <a:srcRect/>
          <a:stretch/>
        </p:blipFill>
        <p:spPr>
          <a:xfrm>
            <a:off x="1930333" y="1292025"/>
            <a:ext cx="5260251" cy="3450619"/>
          </a:xfrm>
          <a:prstGeom prst="rect">
            <a:avLst/>
          </a:prstGeom>
          <a:effectLst>
            <a:softEdge rad="38100"/>
          </a:effectLst>
        </p:spPr>
      </p:pic>
      <p:pic>
        <p:nvPicPr>
          <p:cNvPr id="205" name="Google Shape;1653;p48">
            <a:extLst>
              <a:ext uri="{FF2B5EF4-FFF2-40B4-BE49-F238E27FC236}">
                <a16:creationId xmlns:a16="http://schemas.microsoft.com/office/drawing/2014/main" id="{738FBEC6-FCCA-4A65-8719-E28208A455EC}"/>
              </a:ext>
            </a:extLst>
          </p:cNvPr>
          <p:cNvPicPr preferRelativeResize="0"/>
          <p:nvPr/>
        </p:nvPicPr>
        <p:blipFill rotWithShape="1">
          <a:blip r:embed="rId4">
            <a:alphaModFix/>
          </a:blip>
          <a:srcRect l="22009" r="18455"/>
          <a:stretch/>
        </p:blipFill>
        <p:spPr>
          <a:xfrm rot="1203247">
            <a:off x="6539757" y="642134"/>
            <a:ext cx="903665" cy="853810"/>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THÀNH PHẦN TRONG SERVER</a:t>
            </a:r>
            <a:endParaRPr/>
          </a:p>
        </p:txBody>
      </p:sp>
    </p:spTree>
    <p:extLst>
      <p:ext uri="{BB962C8B-B14F-4D97-AF65-F5344CB8AC3E}">
        <p14:creationId xmlns:p14="http://schemas.microsoft.com/office/powerpoint/2010/main" val="12794347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6326562" y="660989"/>
            <a:ext cx="1272639" cy="1202430"/>
          </a:xfrm>
          <a:prstGeom prst="rect">
            <a:avLst/>
          </a:prstGeom>
          <a:noFill/>
          <a:ln>
            <a:noFill/>
          </a:ln>
        </p:spPr>
      </p:pic>
      <p:pic>
        <p:nvPicPr>
          <p:cNvPr id="197" name="Google Shape;1640;p48">
            <a:extLst>
              <a:ext uri="{FF2B5EF4-FFF2-40B4-BE49-F238E27FC236}">
                <a16:creationId xmlns:a16="http://schemas.microsoft.com/office/drawing/2014/main" id="{37614F96-B545-4565-94AA-4BC82243436C}"/>
              </a:ext>
            </a:extLst>
          </p:cNvPr>
          <p:cNvPicPr preferRelativeResize="0"/>
          <p:nvPr/>
        </p:nvPicPr>
        <p:blipFill rotWithShape="1">
          <a:blip r:embed="rId5">
            <a:alphaModFix/>
          </a:blip>
          <a:srcRect l="25537" t="7152" r="23467" b="5838"/>
          <a:stretch/>
        </p:blipFill>
        <p:spPr>
          <a:xfrm>
            <a:off x="1077525" y="404347"/>
            <a:ext cx="1920000" cy="1842726"/>
          </a:xfrm>
          <a:prstGeom prst="rect">
            <a:avLst/>
          </a:prstGeom>
          <a:noFill/>
          <a:ln>
            <a:noFill/>
          </a:ln>
        </p:spPr>
      </p:pic>
      <p:grpSp>
        <p:nvGrpSpPr>
          <p:cNvPr id="202" name="Google Shape;1650;p48">
            <a:extLst>
              <a:ext uri="{FF2B5EF4-FFF2-40B4-BE49-F238E27FC236}">
                <a16:creationId xmlns:a16="http://schemas.microsoft.com/office/drawing/2014/main" id="{12F03918-F322-4025-87C6-EA0C5186AB7F}"/>
              </a:ext>
            </a:extLst>
          </p:cNvPr>
          <p:cNvGrpSpPr/>
          <p:nvPr/>
        </p:nvGrpSpPr>
        <p:grpSpPr>
          <a:xfrm>
            <a:off x="1249223" y="4382458"/>
            <a:ext cx="76825" cy="76800"/>
            <a:chOff x="3104875" y="1099400"/>
            <a:chExt cx="76825" cy="76800"/>
          </a:xfrm>
        </p:grpSpPr>
        <p:sp>
          <p:nvSpPr>
            <p:cNvPr id="203" name="Google Shape;1651;p48">
              <a:extLst>
                <a:ext uri="{FF2B5EF4-FFF2-40B4-BE49-F238E27FC236}">
                  <a16:creationId xmlns:a16="http://schemas.microsoft.com/office/drawing/2014/main" id="{3D2D4051-81E8-4476-86C8-FCA5CB24674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2;p48">
              <a:extLst>
                <a:ext uri="{FF2B5EF4-FFF2-40B4-BE49-F238E27FC236}">
                  <a16:creationId xmlns:a16="http://schemas.microsoft.com/office/drawing/2014/main" id="{D00F0602-8077-4C81-BF7C-7D35ED1B32E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Picture 206">
            <a:extLst>
              <a:ext uri="{FF2B5EF4-FFF2-40B4-BE49-F238E27FC236}">
                <a16:creationId xmlns:a16="http://schemas.microsoft.com/office/drawing/2014/main" id="{EA21A72D-8724-4016-8015-ED4927F24566}"/>
              </a:ext>
            </a:extLst>
          </p:cNvPr>
          <p:cNvPicPr/>
          <p:nvPr/>
        </p:nvPicPr>
        <p:blipFill>
          <a:blip r:embed="rId6"/>
          <a:srcRect/>
          <a:stretch/>
        </p:blipFill>
        <p:spPr>
          <a:xfrm>
            <a:off x="2630500" y="1162071"/>
            <a:ext cx="4060752" cy="3547815"/>
          </a:xfrm>
          <a:prstGeom prst="rect">
            <a:avLst/>
          </a:prstGeom>
          <a:effectLst>
            <a:softEdge rad="25400"/>
          </a:effectLst>
        </p:spPr>
      </p:pic>
      <p:pic>
        <p:nvPicPr>
          <p:cNvPr id="205" name="Google Shape;1653;p48">
            <a:extLst>
              <a:ext uri="{FF2B5EF4-FFF2-40B4-BE49-F238E27FC236}">
                <a16:creationId xmlns:a16="http://schemas.microsoft.com/office/drawing/2014/main" id="{738FBEC6-FCCA-4A65-8719-E28208A455EC}"/>
              </a:ext>
            </a:extLst>
          </p:cNvPr>
          <p:cNvPicPr preferRelativeResize="0"/>
          <p:nvPr/>
        </p:nvPicPr>
        <p:blipFill rotWithShape="1">
          <a:blip r:embed="rId4">
            <a:alphaModFix/>
          </a:blip>
          <a:srcRect l="22009" r="18455"/>
          <a:stretch/>
        </p:blipFill>
        <p:spPr>
          <a:xfrm rot="1203247">
            <a:off x="6539757" y="642134"/>
            <a:ext cx="903665" cy="853810"/>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THÀNH PHẦN TRONG SERVER</a:t>
            </a:r>
            <a:endParaRPr/>
          </a:p>
        </p:txBody>
      </p:sp>
    </p:spTree>
    <p:extLst>
      <p:ext uri="{BB962C8B-B14F-4D97-AF65-F5344CB8AC3E}">
        <p14:creationId xmlns:p14="http://schemas.microsoft.com/office/powerpoint/2010/main" val="2616111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984822" y="2318282"/>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450622" y="787809"/>
            <a:ext cx="1272639" cy="1202430"/>
          </a:xfrm>
          <a:prstGeom prst="rect">
            <a:avLst/>
          </a:prstGeom>
          <a:noFill/>
          <a:ln>
            <a:noFill/>
          </a:ln>
        </p:spPr>
      </p:pic>
      <p:pic>
        <p:nvPicPr>
          <p:cNvPr id="197" name="Google Shape;1640;p48">
            <a:extLst>
              <a:ext uri="{FF2B5EF4-FFF2-40B4-BE49-F238E27FC236}">
                <a16:creationId xmlns:a16="http://schemas.microsoft.com/office/drawing/2014/main" id="{37614F96-B545-4565-94AA-4BC82243436C}"/>
              </a:ext>
            </a:extLst>
          </p:cNvPr>
          <p:cNvPicPr preferRelativeResize="0"/>
          <p:nvPr/>
        </p:nvPicPr>
        <p:blipFill rotWithShape="1">
          <a:blip r:embed="rId5">
            <a:alphaModFix/>
          </a:blip>
          <a:srcRect l="25537" t="7152" r="23467" b="5838"/>
          <a:stretch/>
        </p:blipFill>
        <p:spPr>
          <a:xfrm>
            <a:off x="225884" y="390862"/>
            <a:ext cx="1920000" cy="1842726"/>
          </a:xfrm>
          <a:prstGeom prst="rect">
            <a:avLst/>
          </a:prstGeom>
          <a:noFill/>
          <a:ln>
            <a:noFill/>
          </a:ln>
        </p:spPr>
      </p:pic>
      <p:grpSp>
        <p:nvGrpSpPr>
          <p:cNvPr id="202" name="Google Shape;1650;p48">
            <a:extLst>
              <a:ext uri="{FF2B5EF4-FFF2-40B4-BE49-F238E27FC236}">
                <a16:creationId xmlns:a16="http://schemas.microsoft.com/office/drawing/2014/main" id="{12F03918-F322-4025-87C6-EA0C5186AB7F}"/>
              </a:ext>
            </a:extLst>
          </p:cNvPr>
          <p:cNvGrpSpPr/>
          <p:nvPr/>
        </p:nvGrpSpPr>
        <p:grpSpPr>
          <a:xfrm>
            <a:off x="1249223" y="4382458"/>
            <a:ext cx="76825" cy="76800"/>
            <a:chOff x="3104875" y="1099400"/>
            <a:chExt cx="76825" cy="76800"/>
          </a:xfrm>
        </p:grpSpPr>
        <p:sp>
          <p:nvSpPr>
            <p:cNvPr id="203" name="Google Shape;1651;p48">
              <a:extLst>
                <a:ext uri="{FF2B5EF4-FFF2-40B4-BE49-F238E27FC236}">
                  <a16:creationId xmlns:a16="http://schemas.microsoft.com/office/drawing/2014/main" id="{3D2D4051-81E8-4476-86C8-FCA5CB24674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2;p48">
              <a:extLst>
                <a:ext uri="{FF2B5EF4-FFF2-40B4-BE49-F238E27FC236}">
                  <a16:creationId xmlns:a16="http://schemas.microsoft.com/office/drawing/2014/main" id="{D00F0602-8077-4C81-BF7C-7D35ED1B32E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Picture 206">
            <a:extLst>
              <a:ext uri="{FF2B5EF4-FFF2-40B4-BE49-F238E27FC236}">
                <a16:creationId xmlns:a16="http://schemas.microsoft.com/office/drawing/2014/main" id="{EA21A72D-8724-4016-8015-ED4927F24566}"/>
              </a:ext>
            </a:extLst>
          </p:cNvPr>
          <p:cNvPicPr/>
          <p:nvPr/>
        </p:nvPicPr>
        <p:blipFill>
          <a:blip r:embed="rId6"/>
          <a:srcRect/>
          <a:stretch/>
        </p:blipFill>
        <p:spPr>
          <a:xfrm>
            <a:off x="1351582" y="1275089"/>
            <a:ext cx="6660304" cy="3262349"/>
          </a:xfrm>
          <a:prstGeom prst="rect">
            <a:avLst/>
          </a:prstGeom>
          <a:effectLst>
            <a:softEdge rad="25400"/>
          </a:effectLst>
        </p:spPr>
      </p:pic>
      <p:pic>
        <p:nvPicPr>
          <p:cNvPr id="205" name="Google Shape;1653;p48">
            <a:extLst>
              <a:ext uri="{FF2B5EF4-FFF2-40B4-BE49-F238E27FC236}">
                <a16:creationId xmlns:a16="http://schemas.microsoft.com/office/drawing/2014/main" id="{738FBEC6-FCCA-4A65-8719-E28208A455EC}"/>
              </a:ext>
            </a:extLst>
          </p:cNvPr>
          <p:cNvPicPr preferRelativeResize="0"/>
          <p:nvPr/>
        </p:nvPicPr>
        <p:blipFill rotWithShape="1">
          <a:blip r:embed="rId4">
            <a:alphaModFix/>
          </a:blip>
          <a:srcRect l="22009" r="18455"/>
          <a:stretch/>
        </p:blipFill>
        <p:spPr>
          <a:xfrm rot="1203247">
            <a:off x="7663817" y="768954"/>
            <a:ext cx="903665" cy="853810"/>
          </a:xfrm>
          <a:prstGeom prst="rect">
            <a:avLst/>
          </a:prstGeom>
          <a:noFill/>
          <a:ln>
            <a:noFill/>
          </a:ln>
        </p:spPr>
      </p:pic>
      <p:sp>
        <p:nvSpPr>
          <p:cNvPr id="1730" name="Google Shape;1730;p51"/>
          <p:cNvSpPr txBox="1">
            <a:spLocks noGrp="1"/>
          </p:cNvSpPr>
          <p:nvPr>
            <p:ph type="title"/>
          </p:nvPr>
        </p:nvSpPr>
        <p:spPr>
          <a:xfrm>
            <a:off x="720000" y="443993"/>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LUỒNG HOẠT ĐỘNG CỦA SERVER</a:t>
            </a:r>
            <a:endParaRPr/>
          </a:p>
        </p:txBody>
      </p:sp>
    </p:spTree>
    <p:extLst>
      <p:ext uri="{BB962C8B-B14F-4D97-AF65-F5344CB8AC3E}">
        <p14:creationId xmlns:p14="http://schemas.microsoft.com/office/powerpoint/2010/main" val="133777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341306" y="1024481"/>
            <a:ext cx="1272639" cy="1202430"/>
          </a:xfrm>
          <a:prstGeom prst="rect">
            <a:avLst/>
          </a:prstGeom>
          <a:noFill/>
          <a:ln>
            <a:noFill/>
          </a:ln>
        </p:spPr>
      </p:pic>
      <p:pic>
        <p:nvPicPr>
          <p:cNvPr id="197" name="Google Shape;1640;p48">
            <a:extLst>
              <a:ext uri="{FF2B5EF4-FFF2-40B4-BE49-F238E27FC236}">
                <a16:creationId xmlns:a16="http://schemas.microsoft.com/office/drawing/2014/main" id="{37614F96-B545-4565-94AA-4BC82243436C}"/>
              </a:ext>
            </a:extLst>
          </p:cNvPr>
          <p:cNvPicPr preferRelativeResize="0"/>
          <p:nvPr/>
        </p:nvPicPr>
        <p:blipFill rotWithShape="1">
          <a:blip r:embed="rId5">
            <a:alphaModFix/>
          </a:blip>
          <a:srcRect l="25537" t="7152" r="23467" b="5838"/>
          <a:stretch/>
        </p:blipFill>
        <p:spPr>
          <a:xfrm>
            <a:off x="1077525" y="404347"/>
            <a:ext cx="1920000" cy="1842726"/>
          </a:xfrm>
          <a:prstGeom prst="rect">
            <a:avLst/>
          </a:prstGeom>
          <a:noFill/>
          <a:ln>
            <a:noFill/>
          </a:ln>
        </p:spPr>
      </p:pic>
      <p:grpSp>
        <p:nvGrpSpPr>
          <p:cNvPr id="202" name="Google Shape;1650;p48">
            <a:extLst>
              <a:ext uri="{FF2B5EF4-FFF2-40B4-BE49-F238E27FC236}">
                <a16:creationId xmlns:a16="http://schemas.microsoft.com/office/drawing/2014/main" id="{12F03918-F322-4025-87C6-EA0C5186AB7F}"/>
              </a:ext>
            </a:extLst>
          </p:cNvPr>
          <p:cNvGrpSpPr/>
          <p:nvPr/>
        </p:nvGrpSpPr>
        <p:grpSpPr>
          <a:xfrm>
            <a:off x="1249223" y="4382458"/>
            <a:ext cx="76825" cy="76800"/>
            <a:chOff x="3104875" y="1099400"/>
            <a:chExt cx="76825" cy="76800"/>
          </a:xfrm>
        </p:grpSpPr>
        <p:sp>
          <p:nvSpPr>
            <p:cNvPr id="203" name="Google Shape;1651;p48">
              <a:extLst>
                <a:ext uri="{FF2B5EF4-FFF2-40B4-BE49-F238E27FC236}">
                  <a16:creationId xmlns:a16="http://schemas.microsoft.com/office/drawing/2014/main" id="{3D2D4051-81E8-4476-86C8-FCA5CB24674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2;p48">
              <a:extLst>
                <a:ext uri="{FF2B5EF4-FFF2-40B4-BE49-F238E27FC236}">
                  <a16:creationId xmlns:a16="http://schemas.microsoft.com/office/drawing/2014/main" id="{D00F0602-8077-4C81-BF7C-7D35ED1B32E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Picture 206">
            <a:extLst>
              <a:ext uri="{FF2B5EF4-FFF2-40B4-BE49-F238E27FC236}">
                <a16:creationId xmlns:a16="http://schemas.microsoft.com/office/drawing/2014/main" id="{EA21A72D-8724-4016-8015-ED4927F24566}"/>
              </a:ext>
            </a:extLst>
          </p:cNvPr>
          <p:cNvPicPr/>
          <p:nvPr/>
        </p:nvPicPr>
        <p:blipFill>
          <a:blip r:embed="rId6"/>
          <a:srcRect/>
          <a:stretch/>
        </p:blipFill>
        <p:spPr>
          <a:xfrm>
            <a:off x="1377218" y="1503205"/>
            <a:ext cx="6498240" cy="2622609"/>
          </a:xfrm>
          <a:prstGeom prst="rect">
            <a:avLst/>
          </a:prstGeom>
          <a:effectLst>
            <a:softEdge rad="25400"/>
          </a:effectLst>
        </p:spPr>
      </p:pic>
      <p:pic>
        <p:nvPicPr>
          <p:cNvPr id="205" name="Google Shape;1653;p48">
            <a:extLst>
              <a:ext uri="{FF2B5EF4-FFF2-40B4-BE49-F238E27FC236}">
                <a16:creationId xmlns:a16="http://schemas.microsoft.com/office/drawing/2014/main" id="{738FBEC6-FCCA-4A65-8719-E28208A455EC}"/>
              </a:ext>
            </a:extLst>
          </p:cNvPr>
          <p:cNvPicPr preferRelativeResize="0"/>
          <p:nvPr/>
        </p:nvPicPr>
        <p:blipFill rotWithShape="1">
          <a:blip r:embed="rId4">
            <a:alphaModFix/>
          </a:blip>
          <a:srcRect l="22009" r="18455"/>
          <a:stretch/>
        </p:blipFill>
        <p:spPr>
          <a:xfrm rot="1203247">
            <a:off x="7554501" y="1005626"/>
            <a:ext cx="903665" cy="853810"/>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THÀNH PHẦN TRONG CLIENT</a:t>
            </a:r>
            <a:endParaRPr/>
          </a:p>
        </p:txBody>
      </p:sp>
    </p:spTree>
    <p:extLst>
      <p:ext uri="{BB962C8B-B14F-4D97-AF65-F5344CB8AC3E}">
        <p14:creationId xmlns:p14="http://schemas.microsoft.com/office/powerpoint/2010/main" val="2754523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6983781" y="1019571"/>
            <a:ext cx="1272639" cy="1202430"/>
          </a:xfrm>
          <a:prstGeom prst="rect">
            <a:avLst/>
          </a:prstGeom>
          <a:noFill/>
          <a:ln>
            <a:noFill/>
          </a:ln>
        </p:spPr>
      </p:pic>
      <p:pic>
        <p:nvPicPr>
          <p:cNvPr id="197" name="Google Shape;1640;p48">
            <a:extLst>
              <a:ext uri="{FF2B5EF4-FFF2-40B4-BE49-F238E27FC236}">
                <a16:creationId xmlns:a16="http://schemas.microsoft.com/office/drawing/2014/main" id="{37614F96-B545-4565-94AA-4BC82243436C}"/>
              </a:ext>
            </a:extLst>
          </p:cNvPr>
          <p:cNvPicPr preferRelativeResize="0"/>
          <p:nvPr/>
        </p:nvPicPr>
        <p:blipFill rotWithShape="1">
          <a:blip r:embed="rId5">
            <a:alphaModFix/>
          </a:blip>
          <a:srcRect l="25537" t="7152" r="23467" b="5838"/>
          <a:stretch/>
        </p:blipFill>
        <p:spPr>
          <a:xfrm>
            <a:off x="1077525" y="404347"/>
            <a:ext cx="1920000" cy="1842726"/>
          </a:xfrm>
          <a:prstGeom prst="rect">
            <a:avLst/>
          </a:prstGeom>
          <a:noFill/>
          <a:ln>
            <a:noFill/>
          </a:ln>
        </p:spPr>
      </p:pic>
      <p:grpSp>
        <p:nvGrpSpPr>
          <p:cNvPr id="202" name="Google Shape;1650;p48">
            <a:extLst>
              <a:ext uri="{FF2B5EF4-FFF2-40B4-BE49-F238E27FC236}">
                <a16:creationId xmlns:a16="http://schemas.microsoft.com/office/drawing/2014/main" id="{12F03918-F322-4025-87C6-EA0C5186AB7F}"/>
              </a:ext>
            </a:extLst>
          </p:cNvPr>
          <p:cNvGrpSpPr/>
          <p:nvPr/>
        </p:nvGrpSpPr>
        <p:grpSpPr>
          <a:xfrm>
            <a:off x="1249223" y="4382458"/>
            <a:ext cx="76825" cy="76800"/>
            <a:chOff x="3104875" y="1099400"/>
            <a:chExt cx="76825" cy="76800"/>
          </a:xfrm>
        </p:grpSpPr>
        <p:sp>
          <p:nvSpPr>
            <p:cNvPr id="203" name="Google Shape;1651;p48">
              <a:extLst>
                <a:ext uri="{FF2B5EF4-FFF2-40B4-BE49-F238E27FC236}">
                  <a16:creationId xmlns:a16="http://schemas.microsoft.com/office/drawing/2014/main" id="{3D2D4051-81E8-4476-86C8-FCA5CB24674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2;p48">
              <a:extLst>
                <a:ext uri="{FF2B5EF4-FFF2-40B4-BE49-F238E27FC236}">
                  <a16:creationId xmlns:a16="http://schemas.microsoft.com/office/drawing/2014/main" id="{D00F0602-8077-4C81-BF7C-7D35ED1B32E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Picture 206">
            <a:extLst>
              <a:ext uri="{FF2B5EF4-FFF2-40B4-BE49-F238E27FC236}">
                <a16:creationId xmlns:a16="http://schemas.microsoft.com/office/drawing/2014/main" id="{EA21A72D-8724-4016-8015-ED4927F24566}"/>
              </a:ext>
            </a:extLst>
          </p:cNvPr>
          <p:cNvPicPr/>
          <p:nvPr/>
        </p:nvPicPr>
        <p:blipFill>
          <a:blip r:embed="rId6"/>
          <a:srcRect/>
          <a:stretch/>
        </p:blipFill>
        <p:spPr>
          <a:xfrm>
            <a:off x="2362097" y="1191148"/>
            <a:ext cx="5073410" cy="3412852"/>
          </a:xfrm>
          <a:prstGeom prst="rect">
            <a:avLst/>
          </a:prstGeom>
          <a:effectLst>
            <a:softEdge rad="25400"/>
          </a:effectLst>
        </p:spPr>
      </p:pic>
      <p:pic>
        <p:nvPicPr>
          <p:cNvPr id="205" name="Google Shape;1653;p48">
            <a:extLst>
              <a:ext uri="{FF2B5EF4-FFF2-40B4-BE49-F238E27FC236}">
                <a16:creationId xmlns:a16="http://schemas.microsoft.com/office/drawing/2014/main" id="{738FBEC6-FCCA-4A65-8719-E28208A455EC}"/>
              </a:ext>
            </a:extLst>
          </p:cNvPr>
          <p:cNvPicPr preferRelativeResize="0"/>
          <p:nvPr/>
        </p:nvPicPr>
        <p:blipFill rotWithShape="1">
          <a:blip r:embed="rId4">
            <a:alphaModFix/>
          </a:blip>
          <a:srcRect l="22009" r="18455"/>
          <a:stretch/>
        </p:blipFill>
        <p:spPr>
          <a:xfrm rot="1203247">
            <a:off x="7196976" y="1000716"/>
            <a:ext cx="903665" cy="853810"/>
          </a:xfrm>
          <a:prstGeom prst="rect">
            <a:avLst/>
          </a:prstGeom>
          <a:noFill/>
          <a:ln>
            <a:noFill/>
          </a:ln>
        </p:spPr>
      </p:pic>
      <p:sp>
        <p:nvSpPr>
          <p:cNvPr id="1730" name="Google Shape;1730;p51"/>
          <p:cNvSpPr txBox="1">
            <a:spLocks noGrp="1"/>
          </p:cNvSpPr>
          <p:nvPr>
            <p:ph type="title"/>
          </p:nvPr>
        </p:nvSpPr>
        <p:spPr>
          <a:xfrm>
            <a:off x="720000" y="539500"/>
            <a:ext cx="789646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THÀNH PHẦN TRONG PHẦN MỀM CHẤM CÔNG</a:t>
            </a:r>
            <a:endParaRPr sz="2400"/>
          </a:p>
        </p:txBody>
      </p:sp>
    </p:spTree>
    <p:extLst>
      <p:ext uri="{BB962C8B-B14F-4D97-AF65-F5344CB8AC3E}">
        <p14:creationId xmlns:p14="http://schemas.microsoft.com/office/powerpoint/2010/main" val="1413143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55896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18119" y="2585973"/>
            <a:ext cx="7645123"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NHẬN DIỆN KHUÔN MẶT</a:t>
            </a:r>
            <a:endParaRP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4485283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4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CÔNG NGHỆ ÁP DỤNG</a:t>
            </a:r>
            <a:endParaRPr/>
          </a:p>
        </p:txBody>
      </p:sp>
      <p:sp>
        <p:nvSpPr>
          <p:cNvPr id="1446" name="Google Shape;1446;p43"/>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a:t>
            </a:r>
            <a:r>
              <a:rPr lang="vi-VN"/>
              <a:t>à một mạng neuron nhân tạo sâu được sử dụng để trích xuất các đặc điểm từ hình ảnh khuôn mặt của một người</a:t>
            </a:r>
            <a:r>
              <a:rPr lang="en-US"/>
              <a:t>, </a:t>
            </a:r>
            <a:r>
              <a:rPr lang="vi-VN"/>
              <a:t>được công bố vào năm 2015 bởi các nhà nghiên cứu của Google</a:t>
            </a:r>
            <a:r>
              <a:rPr lang="en-US"/>
              <a:t>.</a:t>
            </a:r>
            <a:endParaRPr/>
          </a:p>
        </p:txBody>
      </p:sp>
      <p:sp>
        <p:nvSpPr>
          <p:cNvPr id="1447" name="Google Shape;1447;p43"/>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L</a:t>
            </a:r>
            <a:r>
              <a:rPr lang="vi-VN"/>
              <a:t>à một mạng neuron nhân tạo, có khả năng nhận diện khuôn mặt cùng với các điểm mốc trên khuôn mặt đó</a:t>
            </a:r>
            <a:r>
              <a:rPr lang="en-US"/>
              <a:t>, được </a:t>
            </a:r>
            <a:r>
              <a:rPr lang="vi-VN"/>
              <a:t>công bố vào năm 2016 bởi Zhang và những cộng sự.</a:t>
            </a:r>
            <a:endParaRPr/>
          </a:p>
        </p:txBody>
      </p:sp>
      <p:sp>
        <p:nvSpPr>
          <p:cNvPr id="1448" name="Google Shape;1448;p43"/>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FACENET</a:t>
            </a:r>
            <a:endParaRPr/>
          </a:p>
        </p:txBody>
      </p:sp>
      <p:sp>
        <p:nvSpPr>
          <p:cNvPr id="1449" name="Google Shape;1449;p43"/>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MTCNN</a:t>
            </a:r>
            <a:endParaRPr/>
          </a:p>
        </p:txBody>
      </p:sp>
      <p:sp>
        <p:nvSpPr>
          <p:cNvPr id="1450" name="Google Shape;1450;p43"/>
          <p:cNvSpPr/>
          <p:nvPr/>
        </p:nvSpPr>
        <p:spPr>
          <a:xfrm rot="5400000">
            <a:off x="2357950"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3"/>
          <p:cNvSpPr/>
          <p:nvPr/>
        </p:nvSpPr>
        <p:spPr>
          <a:xfrm rot="5400000">
            <a:off x="5829938"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43"/>
          <p:cNvGrpSpPr/>
          <p:nvPr/>
        </p:nvGrpSpPr>
        <p:grpSpPr>
          <a:xfrm>
            <a:off x="7123225" y="1144988"/>
            <a:ext cx="76825" cy="76800"/>
            <a:chOff x="3104875" y="1099400"/>
            <a:chExt cx="76825" cy="76800"/>
          </a:xfrm>
        </p:grpSpPr>
        <p:sp>
          <p:nvSpPr>
            <p:cNvPr id="1453" name="Google Shape;1453;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5" name="Google Shape;1455;p43"/>
          <p:cNvGrpSpPr/>
          <p:nvPr/>
        </p:nvGrpSpPr>
        <p:grpSpPr>
          <a:xfrm>
            <a:off x="1062850" y="3623963"/>
            <a:ext cx="76825" cy="76800"/>
            <a:chOff x="3104875" y="1099400"/>
            <a:chExt cx="76825" cy="76800"/>
          </a:xfrm>
        </p:grpSpPr>
        <p:sp>
          <p:nvSpPr>
            <p:cNvPr id="1456" name="Google Shape;1456;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43"/>
          <p:cNvGrpSpPr/>
          <p:nvPr/>
        </p:nvGrpSpPr>
        <p:grpSpPr>
          <a:xfrm>
            <a:off x="1506350" y="1719463"/>
            <a:ext cx="76825" cy="76800"/>
            <a:chOff x="3104875" y="1099400"/>
            <a:chExt cx="76825" cy="76800"/>
          </a:xfrm>
        </p:grpSpPr>
        <p:sp>
          <p:nvSpPr>
            <p:cNvPr id="1459" name="Google Shape;1459;p4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1" name="Google Shape;1461;p43"/>
          <p:cNvPicPr preferRelativeResize="0"/>
          <p:nvPr/>
        </p:nvPicPr>
        <p:blipFill rotWithShape="1">
          <a:blip r:embed="rId3">
            <a:alphaModFix/>
          </a:blip>
          <a:srcRect l="15236" r="10474"/>
          <a:stretch/>
        </p:blipFill>
        <p:spPr>
          <a:xfrm rot="-5710310">
            <a:off x="7371788" y="1756612"/>
            <a:ext cx="1552574" cy="1390852"/>
          </a:xfrm>
          <a:prstGeom prst="rect">
            <a:avLst/>
          </a:prstGeom>
          <a:noFill/>
          <a:ln>
            <a:noFill/>
          </a:ln>
        </p:spPr>
      </p:pic>
      <p:pic>
        <p:nvPicPr>
          <p:cNvPr id="1462" name="Google Shape;1462;p43"/>
          <p:cNvPicPr preferRelativeResize="0"/>
          <p:nvPr/>
        </p:nvPicPr>
        <p:blipFill rotWithShape="1">
          <a:blip r:embed="rId4">
            <a:alphaModFix/>
          </a:blip>
          <a:srcRect l="22009" r="18455"/>
          <a:stretch/>
        </p:blipFill>
        <p:spPr>
          <a:xfrm rot="-8473750">
            <a:off x="511779" y="2063733"/>
            <a:ext cx="903665" cy="853809"/>
          </a:xfrm>
          <a:prstGeom prst="rect">
            <a:avLst/>
          </a:prstGeom>
          <a:noFill/>
          <a:ln>
            <a:noFill/>
          </a:ln>
        </p:spPr>
      </p:pic>
      <p:grpSp>
        <p:nvGrpSpPr>
          <p:cNvPr id="78" name="Google Shape;1732;p51">
            <a:extLst>
              <a:ext uri="{FF2B5EF4-FFF2-40B4-BE49-F238E27FC236}">
                <a16:creationId xmlns:a16="http://schemas.microsoft.com/office/drawing/2014/main" id="{ABC28425-FECB-40C2-87BB-E271734324B1}"/>
              </a:ext>
            </a:extLst>
          </p:cNvPr>
          <p:cNvGrpSpPr/>
          <p:nvPr/>
        </p:nvGrpSpPr>
        <p:grpSpPr>
          <a:xfrm>
            <a:off x="2594190" y="1771595"/>
            <a:ext cx="544303" cy="591913"/>
            <a:chOff x="5417581" y="4001528"/>
            <a:chExt cx="553599" cy="602023"/>
          </a:xfrm>
        </p:grpSpPr>
        <p:sp>
          <p:nvSpPr>
            <p:cNvPr id="79" name="Google Shape;1733;p51">
              <a:extLst>
                <a:ext uri="{FF2B5EF4-FFF2-40B4-BE49-F238E27FC236}">
                  <a16:creationId xmlns:a16="http://schemas.microsoft.com/office/drawing/2014/main" id="{DB8E8CF6-6130-449C-9F5A-A517AE0F8F91}"/>
                </a:ext>
              </a:extLst>
            </p:cNvPr>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734;p51">
              <a:extLst>
                <a:ext uri="{FF2B5EF4-FFF2-40B4-BE49-F238E27FC236}">
                  <a16:creationId xmlns:a16="http://schemas.microsoft.com/office/drawing/2014/main" id="{E7CEDD35-795A-4B66-84E2-B2E2EC7D1993}"/>
                </a:ext>
              </a:extLst>
            </p:cNvPr>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735;p51">
              <a:extLst>
                <a:ext uri="{FF2B5EF4-FFF2-40B4-BE49-F238E27FC236}">
                  <a16:creationId xmlns:a16="http://schemas.microsoft.com/office/drawing/2014/main" id="{C424C680-5E6C-425A-913A-0D8437686EF6}"/>
                </a:ext>
              </a:extLst>
            </p:cNvPr>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736;p51">
              <a:extLst>
                <a:ext uri="{FF2B5EF4-FFF2-40B4-BE49-F238E27FC236}">
                  <a16:creationId xmlns:a16="http://schemas.microsoft.com/office/drawing/2014/main" id="{91309835-3C4A-4168-8DA0-2F774A64BD47}"/>
                </a:ext>
              </a:extLst>
            </p:cNvPr>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737;p51">
              <a:extLst>
                <a:ext uri="{FF2B5EF4-FFF2-40B4-BE49-F238E27FC236}">
                  <a16:creationId xmlns:a16="http://schemas.microsoft.com/office/drawing/2014/main" id="{7078B1F1-AC4E-4B32-BB47-E919B533703D}"/>
                </a:ext>
              </a:extLst>
            </p:cNvPr>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738;p51">
              <a:extLst>
                <a:ext uri="{FF2B5EF4-FFF2-40B4-BE49-F238E27FC236}">
                  <a16:creationId xmlns:a16="http://schemas.microsoft.com/office/drawing/2014/main" id="{AC665F8E-5F7E-47DB-AA73-253071B2CD28}"/>
                </a:ext>
              </a:extLst>
            </p:cNvPr>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739;p51">
              <a:extLst>
                <a:ext uri="{FF2B5EF4-FFF2-40B4-BE49-F238E27FC236}">
                  <a16:creationId xmlns:a16="http://schemas.microsoft.com/office/drawing/2014/main" id="{D5E22636-BA70-4D97-A62B-9A5E0709823F}"/>
                </a:ext>
              </a:extLst>
            </p:cNvPr>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740;p51">
              <a:extLst>
                <a:ext uri="{FF2B5EF4-FFF2-40B4-BE49-F238E27FC236}">
                  <a16:creationId xmlns:a16="http://schemas.microsoft.com/office/drawing/2014/main" id="{F3BA0F5F-6420-45E2-AABF-07C7A544A0E8}"/>
                </a:ext>
              </a:extLst>
            </p:cNvPr>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741;p51">
              <a:extLst>
                <a:ext uri="{FF2B5EF4-FFF2-40B4-BE49-F238E27FC236}">
                  <a16:creationId xmlns:a16="http://schemas.microsoft.com/office/drawing/2014/main" id="{F2972151-6A21-4F1C-B8E0-5165392842B5}"/>
                </a:ext>
              </a:extLst>
            </p:cNvPr>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742;p51">
              <a:extLst>
                <a:ext uri="{FF2B5EF4-FFF2-40B4-BE49-F238E27FC236}">
                  <a16:creationId xmlns:a16="http://schemas.microsoft.com/office/drawing/2014/main" id="{583D9095-3135-4CB6-8E7E-4FB37F8DE3D3}"/>
                </a:ext>
              </a:extLst>
            </p:cNvPr>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43;p51">
              <a:extLst>
                <a:ext uri="{FF2B5EF4-FFF2-40B4-BE49-F238E27FC236}">
                  <a16:creationId xmlns:a16="http://schemas.microsoft.com/office/drawing/2014/main" id="{58D497C0-50B3-478D-8D65-F2E689066914}"/>
                </a:ext>
              </a:extLst>
            </p:cNvPr>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744;p51">
              <a:extLst>
                <a:ext uri="{FF2B5EF4-FFF2-40B4-BE49-F238E27FC236}">
                  <a16:creationId xmlns:a16="http://schemas.microsoft.com/office/drawing/2014/main" id="{32696824-EA5D-47B2-89AE-85F4979CA726}"/>
                </a:ext>
              </a:extLst>
            </p:cNvPr>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745;p51">
              <a:extLst>
                <a:ext uri="{FF2B5EF4-FFF2-40B4-BE49-F238E27FC236}">
                  <a16:creationId xmlns:a16="http://schemas.microsoft.com/office/drawing/2014/main" id="{851ACA03-74CB-4EEE-A3C4-F899B01F4C35}"/>
                </a:ext>
              </a:extLst>
            </p:cNvPr>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746;p51">
              <a:extLst>
                <a:ext uri="{FF2B5EF4-FFF2-40B4-BE49-F238E27FC236}">
                  <a16:creationId xmlns:a16="http://schemas.microsoft.com/office/drawing/2014/main" id="{18D74C29-6828-4853-92D8-7867D9784053}"/>
                </a:ext>
              </a:extLst>
            </p:cNvPr>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747;p51">
              <a:extLst>
                <a:ext uri="{FF2B5EF4-FFF2-40B4-BE49-F238E27FC236}">
                  <a16:creationId xmlns:a16="http://schemas.microsoft.com/office/drawing/2014/main" id="{84B49585-3007-4028-A41E-E008CB5DC5B8}"/>
                </a:ext>
              </a:extLst>
            </p:cNvPr>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48;p51">
              <a:extLst>
                <a:ext uri="{FF2B5EF4-FFF2-40B4-BE49-F238E27FC236}">
                  <a16:creationId xmlns:a16="http://schemas.microsoft.com/office/drawing/2014/main" id="{301A7B8A-679D-4419-939A-8C3D592F7AC9}"/>
                </a:ext>
              </a:extLst>
            </p:cNvPr>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49;p51">
              <a:extLst>
                <a:ext uri="{FF2B5EF4-FFF2-40B4-BE49-F238E27FC236}">
                  <a16:creationId xmlns:a16="http://schemas.microsoft.com/office/drawing/2014/main" id="{3A2FC4E7-9569-4A83-BEBA-8D8F809FE9A8}"/>
                </a:ext>
              </a:extLst>
            </p:cNvPr>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50;p51">
              <a:extLst>
                <a:ext uri="{FF2B5EF4-FFF2-40B4-BE49-F238E27FC236}">
                  <a16:creationId xmlns:a16="http://schemas.microsoft.com/office/drawing/2014/main" id="{83430E3A-0DA7-4640-9417-FDFC8ADC5BD5}"/>
                </a:ext>
              </a:extLst>
            </p:cNvPr>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51;p51">
              <a:extLst>
                <a:ext uri="{FF2B5EF4-FFF2-40B4-BE49-F238E27FC236}">
                  <a16:creationId xmlns:a16="http://schemas.microsoft.com/office/drawing/2014/main" id="{BB5EC2EB-889B-418B-A05A-6844F28D9283}"/>
                </a:ext>
              </a:extLst>
            </p:cNvPr>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52;p51">
              <a:extLst>
                <a:ext uri="{FF2B5EF4-FFF2-40B4-BE49-F238E27FC236}">
                  <a16:creationId xmlns:a16="http://schemas.microsoft.com/office/drawing/2014/main" id="{671C6A15-384C-4A53-AECB-7C06E2D2D7DE}"/>
                </a:ext>
              </a:extLst>
            </p:cNvPr>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762;p51">
            <a:extLst>
              <a:ext uri="{FF2B5EF4-FFF2-40B4-BE49-F238E27FC236}">
                <a16:creationId xmlns:a16="http://schemas.microsoft.com/office/drawing/2014/main" id="{EB2464A3-3FA5-448A-86C3-51D8487B286A}"/>
              </a:ext>
            </a:extLst>
          </p:cNvPr>
          <p:cNvGrpSpPr/>
          <p:nvPr/>
        </p:nvGrpSpPr>
        <p:grpSpPr>
          <a:xfrm>
            <a:off x="6006943" y="1733212"/>
            <a:ext cx="602090" cy="679799"/>
            <a:chOff x="4020665" y="1431080"/>
            <a:chExt cx="531542" cy="602023"/>
          </a:xfrm>
        </p:grpSpPr>
        <p:sp>
          <p:nvSpPr>
            <p:cNvPr id="109" name="Google Shape;1763;p51">
              <a:extLst>
                <a:ext uri="{FF2B5EF4-FFF2-40B4-BE49-F238E27FC236}">
                  <a16:creationId xmlns:a16="http://schemas.microsoft.com/office/drawing/2014/main" id="{E77234DB-9D0C-495B-A3FF-12A5DA342CC2}"/>
                </a:ext>
              </a:extLst>
            </p:cNvPr>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64;p51">
              <a:extLst>
                <a:ext uri="{FF2B5EF4-FFF2-40B4-BE49-F238E27FC236}">
                  <a16:creationId xmlns:a16="http://schemas.microsoft.com/office/drawing/2014/main" id="{27293646-C67D-49F7-9AF5-108D46D583BA}"/>
                </a:ext>
              </a:extLst>
            </p:cNvPr>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65;p51">
              <a:extLst>
                <a:ext uri="{FF2B5EF4-FFF2-40B4-BE49-F238E27FC236}">
                  <a16:creationId xmlns:a16="http://schemas.microsoft.com/office/drawing/2014/main" id="{730118F1-7E4E-493E-B0FB-89DEAC4CF18D}"/>
                </a:ext>
              </a:extLst>
            </p:cNvPr>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66;p51">
              <a:extLst>
                <a:ext uri="{FF2B5EF4-FFF2-40B4-BE49-F238E27FC236}">
                  <a16:creationId xmlns:a16="http://schemas.microsoft.com/office/drawing/2014/main" id="{83FDBDA4-854F-4847-9673-57CB8885A363}"/>
                </a:ext>
              </a:extLst>
            </p:cNvPr>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67;p51">
              <a:extLst>
                <a:ext uri="{FF2B5EF4-FFF2-40B4-BE49-F238E27FC236}">
                  <a16:creationId xmlns:a16="http://schemas.microsoft.com/office/drawing/2014/main" id="{35FEAB13-BE86-4906-B50D-A091CEAC046F}"/>
                </a:ext>
              </a:extLst>
            </p:cNvPr>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68;p51">
              <a:extLst>
                <a:ext uri="{FF2B5EF4-FFF2-40B4-BE49-F238E27FC236}">
                  <a16:creationId xmlns:a16="http://schemas.microsoft.com/office/drawing/2014/main" id="{CA549DCC-6375-4315-88CF-D2D738C25F89}"/>
                </a:ext>
              </a:extLst>
            </p:cNvPr>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69;p51">
              <a:extLst>
                <a:ext uri="{FF2B5EF4-FFF2-40B4-BE49-F238E27FC236}">
                  <a16:creationId xmlns:a16="http://schemas.microsoft.com/office/drawing/2014/main" id="{DD3C50F6-DAA9-4878-9B6A-ED9622925527}"/>
                </a:ext>
              </a:extLst>
            </p:cNvPr>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70;p51">
              <a:extLst>
                <a:ext uri="{FF2B5EF4-FFF2-40B4-BE49-F238E27FC236}">
                  <a16:creationId xmlns:a16="http://schemas.microsoft.com/office/drawing/2014/main" id="{035448B5-6A5D-4432-A937-CB383FE53E2B}"/>
                </a:ext>
              </a:extLst>
            </p:cNvPr>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771;p51">
              <a:extLst>
                <a:ext uri="{FF2B5EF4-FFF2-40B4-BE49-F238E27FC236}">
                  <a16:creationId xmlns:a16="http://schemas.microsoft.com/office/drawing/2014/main" id="{FA1F6AD9-4BB9-425E-BE25-3FF085331077}"/>
                </a:ext>
              </a:extLst>
            </p:cNvPr>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772;p51">
              <a:extLst>
                <a:ext uri="{FF2B5EF4-FFF2-40B4-BE49-F238E27FC236}">
                  <a16:creationId xmlns:a16="http://schemas.microsoft.com/office/drawing/2014/main" id="{ADB1EC5D-9B50-4C10-A4B3-3DE5EF04E836}"/>
                </a:ext>
              </a:extLst>
            </p:cNvPr>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773;p51">
              <a:extLst>
                <a:ext uri="{FF2B5EF4-FFF2-40B4-BE49-F238E27FC236}">
                  <a16:creationId xmlns:a16="http://schemas.microsoft.com/office/drawing/2014/main" id="{961F25BB-CCB7-4804-9A2D-99E478DBAAD6}"/>
                </a:ext>
              </a:extLst>
            </p:cNvPr>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74;p51">
              <a:extLst>
                <a:ext uri="{FF2B5EF4-FFF2-40B4-BE49-F238E27FC236}">
                  <a16:creationId xmlns:a16="http://schemas.microsoft.com/office/drawing/2014/main" id="{D44E50AC-43F9-49B2-95A7-F0AF40797ABC}"/>
                </a:ext>
              </a:extLst>
            </p:cNvPr>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75;p51">
              <a:extLst>
                <a:ext uri="{FF2B5EF4-FFF2-40B4-BE49-F238E27FC236}">
                  <a16:creationId xmlns:a16="http://schemas.microsoft.com/office/drawing/2014/main" id="{7336C96D-388E-48C1-A421-E50E2ABCE0D3}"/>
                </a:ext>
              </a:extLst>
            </p:cNvPr>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776;p51">
              <a:extLst>
                <a:ext uri="{FF2B5EF4-FFF2-40B4-BE49-F238E27FC236}">
                  <a16:creationId xmlns:a16="http://schemas.microsoft.com/office/drawing/2014/main" id="{2553A8E5-9296-4FBC-A529-C54B5DE12B35}"/>
                </a:ext>
              </a:extLst>
            </p:cNvPr>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777;p51">
              <a:extLst>
                <a:ext uri="{FF2B5EF4-FFF2-40B4-BE49-F238E27FC236}">
                  <a16:creationId xmlns:a16="http://schemas.microsoft.com/office/drawing/2014/main" id="{E95870EB-1B66-470D-9D35-627D26E51CA7}"/>
                </a:ext>
              </a:extLst>
            </p:cNvPr>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19977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1275" name="Google Shape;1275;p3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NỘI DUNG</a:t>
            </a:r>
            <a:endParaRPr/>
          </a:p>
        </p:txBody>
      </p:sp>
      <p:sp>
        <p:nvSpPr>
          <p:cNvPr id="1277" name="Google Shape;1277;p37"/>
          <p:cNvSpPr txBox="1">
            <a:spLocks noGrp="1"/>
          </p:cNvSpPr>
          <p:nvPr>
            <p:ph type="title" idx="2"/>
          </p:nvPr>
        </p:nvSpPr>
        <p:spPr>
          <a:xfrm>
            <a:off x="1819375" y="145416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78" name="Google Shape;1278;p37"/>
          <p:cNvSpPr txBox="1">
            <a:spLocks noGrp="1"/>
          </p:cNvSpPr>
          <p:nvPr>
            <p:ph type="subTitle" idx="3"/>
          </p:nvPr>
        </p:nvSpPr>
        <p:spPr>
          <a:xfrm>
            <a:off x="2883444" y="145416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ĐẶT VẤN ĐỀ</a:t>
            </a:r>
            <a:endParaRPr/>
          </a:p>
        </p:txBody>
      </p:sp>
      <p:sp>
        <p:nvSpPr>
          <p:cNvPr id="1280" name="Google Shape;1280;p37"/>
          <p:cNvSpPr txBox="1">
            <a:spLocks noGrp="1"/>
          </p:cNvSpPr>
          <p:nvPr>
            <p:ph type="title" idx="5"/>
          </p:nvPr>
        </p:nvSpPr>
        <p:spPr>
          <a:xfrm>
            <a:off x="1819375" y="208725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81" name="Google Shape;1281;p37"/>
          <p:cNvSpPr txBox="1">
            <a:spLocks noGrp="1"/>
          </p:cNvSpPr>
          <p:nvPr>
            <p:ph type="subTitle" idx="6"/>
          </p:nvPr>
        </p:nvSpPr>
        <p:spPr>
          <a:xfrm>
            <a:off x="2883444" y="208725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GIẢI PHÁP</a:t>
            </a:r>
            <a:endParaRPr/>
          </a:p>
        </p:txBody>
      </p:sp>
      <p:sp>
        <p:nvSpPr>
          <p:cNvPr id="1283" name="Google Shape;1283;p37"/>
          <p:cNvSpPr txBox="1">
            <a:spLocks noGrp="1"/>
          </p:cNvSpPr>
          <p:nvPr>
            <p:ph type="title" idx="8"/>
          </p:nvPr>
        </p:nvSpPr>
        <p:spPr>
          <a:xfrm>
            <a:off x="1819375" y="272033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84" name="Google Shape;1284;p37"/>
          <p:cNvSpPr txBox="1">
            <a:spLocks noGrp="1"/>
          </p:cNvSpPr>
          <p:nvPr>
            <p:ph type="subTitle" idx="9"/>
          </p:nvPr>
        </p:nvSpPr>
        <p:spPr>
          <a:xfrm>
            <a:off x="2883444" y="2720335"/>
            <a:ext cx="5295756"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CÁC THÀNH PHẦN CỦA ỨNG DỤNG </a:t>
            </a:r>
            <a:endParaRPr/>
          </a:p>
        </p:txBody>
      </p:sp>
      <p:sp>
        <p:nvSpPr>
          <p:cNvPr id="1286" name="Google Shape;1286;p37"/>
          <p:cNvSpPr txBox="1">
            <a:spLocks noGrp="1"/>
          </p:cNvSpPr>
          <p:nvPr>
            <p:ph type="title" idx="14"/>
          </p:nvPr>
        </p:nvSpPr>
        <p:spPr>
          <a:xfrm>
            <a:off x="1819375" y="3353420"/>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87" name="Google Shape;1287;p37"/>
          <p:cNvSpPr txBox="1">
            <a:spLocks noGrp="1"/>
          </p:cNvSpPr>
          <p:nvPr>
            <p:ph type="subTitle" idx="15"/>
          </p:nvPr>
        </p:nvSpPr>
        <p:spPr>
          <a:xfrm>
            <a:off x="2883444" y="3353420"/>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NHẬN DIỆN KHUÔN MẶT</a:t>
            </a:r>
            <a:endParaRPr/>
          </a:p>
        </p:txBody>
      </p:sp>
      <p:sp>
        <p:nvSpPr>
          <p:cNvPr id="1289" name="Google Shape;1289;p37"/>
          <p:cNvSpPr txBox="1">
            <a:spLocks noGrp="1"/>
          </p:cNvSpPr>
          <p:nvPr>
            <p:ph type="title" idx="17"/>
          </p:nvPr>
        </p:nvSpPr>
        <p:spPr>
          <a:xfrm>
            <a:off x="1819375" y="3986505"/>
            <a:ext cx="976800" cy="48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90" name="Google Shape;1290;p37"/>
          <p:cNvSpPr txBox="1">
            <a:spLocks noGrp="1"/>
          </p:cNvSpPr>
          <p:nvPr>
            <p:ph type="subTitle" idx="18"/>
          </p:nvPr>
        </p:nvSpPr>
        <p:spPr>
          <a:xfrm>
            <a:off x="2883444" y="3986505"/>
            <a:ext cx="3742800" cy="48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KẾT QUẢ</a:t>
            </a:r>
            <a:endParaRPr/>
          </a:p>
        </p:txBody>
      </p:sp>
      <p:grpSp>
        <p:nvGrpSpPr>
          <p:cNvPr id="1291" name="Google Shape;1291;p37"/>
          <p:cNvGrpSpPr/>
          <p:nvPr/>
        </p:nvGrpSpPr>
        <p:grpSpPr>
          <a:xfrm>
            <a:off x="7429225" y="1024425"/>
            <a:ext cx="76825" cy="76800"/>
            <a:chOff x="3104875" y="1099400"/>
            <a:chExt cx="76825" cy="76800"/>
          </a:xfrm>
        </p:grpSpPr>
        <p:sp>
          <p:nvSpPr>
            <p:cNvPr id="1292" name="Google Shape;1292;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37"/>
          <p:cNvGrpSpPr/>
          <p:nvPr/>
        </p:nvGrpSpPr>
        <p:grpSpPr>
          <a:xfrm>
            <a:off x="1469800" y="605875"/>
            <a:ext cx="76825" cy="76800"/>
            <a:chOff x="3104875" y="1099400"/>
            <a:chExt cx="76825" cy="76800"/>
          </a:xfrm>
        </p:grpSpPr>
        <p:sp>
          <p:nvSpPr>
            <p:cNvPr id="1295" name="Google Shape;1295;p37"/>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97" name="Google Shape;1297;p37"/>
          <p:cNvPicPr preferRelativeResize="0"/>
          <p:nvPr/>
        </p:nvPicPr>
        <p:blipFill rotWithShape="1">
          <a:blip r:embed="rId3">
            <a:alphaModFix/>
          </a:blip>
          <a:srcRect l="18647" t="7960" r="8852" b="8336"/>
          <a:stretch/>
        </p:blipFill>
        <p:spPr>
          <a:xfrm rot="-9296825">
            <a:off x="7261373" y="109212"/>
            <a:ext cx="1647828" cy="1070150"/>
          </a:xfrm>
          <a:prstGeom prst="rect">
            <a:avLst/>
          </a:prstGeom>
          <a:noFill/>
          <a:ln>
            <a:noFill/>
          </a:ln>
        </p:spPr>
      </p:pic>
    </p:spTree>
    <p:extLst>
      <p:ext uri="{BB962C8B-B14F-4D97-AF65-F5344CB8AC3E}">
        <p14:creationId xmlns:p14="http://schemas.microsoft.com/office/powerpoint/2010/main" val="3573523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MTCNN</a:t>
            </a:r>
            <a:endParaRPr/>
          </a:p>
        </p:txBody>
      </p:sp>
      <p:sp>
        <p:nvSpPr>
          <p:cNvPr id="1731" name="Google Shape;1731;p51"/>
          <p:cNvSpPr/>
          <p:nvPr/>
        </p:nvSpPr>
        <p:spPr>
          <a:xfrm rot="5400000">
            <a:off x="1130138" y="2193250"/>
            <a:ext cx="1494600" cy="12954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2" name="Google Shape;1732;p51"/>
          <p:cNvGrpSpPr/>
          <p:nvPr/>
        </p:nvGrpSpPr>
        <p:grpSpPr>
          <a:xfrm>
            <a:off x="1539327" y="2473264"/>
            <a:ext cx="676221" cy="735371"/>
            <a:chOff x="5417581" y="4001528"/>
            <a:chExt cx="553599" cy="602023"/>
          </a:xfrm>
        </p:grpSpPr>
        <p:sp>
          <p:nvSpPr>
            <p:cNvPr id="1733" name="Google Shape;1733;p51"/>
            <p:cNvSpPr/>
            <p:nvPr/>
          </p:nvSpPr>
          <p:spPr>
            <a:xfrm>
              <a:off x="5840931" y="4132871"/>
              <a:ext cx="120365" cy="120398"/>
            </a:xfrm>
            <a:custGeom>
              <a:avLst/>
              <a:gdLst/>
              <a:ahLst/>
              <a:cxnLst/>
              <a:rect l="l" t="t" r="r" b="b"/>
              <a:pathLst>
                <a:path w="3629" h="3630" extrusionOk="0">
                  <a:moveTo>
                    <a:pt x="266" y="1"/>
                  </a:moveTo>
                  <a:cubicBezTo>
                    <a:pt x="119" y="1"/>
                    <a:pt x="0" y="120"/>
                    <a:pt x="0" y="267"/>
                  </a:cubicBezTo>
                  <a:cubicBezTo>
                    <a:pt x="0" y="413"/>
                    <a:pt x="119" y="532"/>
                    <a:pt x="266" y="532"/>
                  </a:cubicBezTo>
                  <a:lnTo>
                    <a:pt x="3097" y="532"/>
                  </a:lnTo>
                  <a:lnTo>
                    <a:pt x="3097" y="3363"/>
                  </a:lnTo>
                  <a:cubicBezTo>
                    <a:pt x="3097" y="3510"/>
                    <a:pt x="3216" y="3629"/>
                    <a:pt x="3363" y="3629"/>
                  </a:cubicBezTo>
                  <a:cubicBezTo>
                    <a:pt x="3510" y="3629"/>
                    <a:pt x="3629" y="3510"/>
                    <a:pt x="3629" y="3363"/>
                  </a:cubicBezTo>
                  <a:lnTo>
                    <a:pt x="3629" y="267"/>
                  </a:lnTo>
                  <a:cubicBezTo>
                    <a:pt x="3629" y="120"/>
                    <a:pt x="3510"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5427432" y="4132871"/>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cubicBezTo>
                    <a:pt x="413" y="3629"/>
                    <a:pt x="532" y="3510"/>
                    <a:pt x="532" y="3363"/>
                  </a:cubicBezTo>
                  <a:lnTo>
                    <a:pt x="532" y="532"/>
                  </a:lnTo>
                  <a:lnTo>
                    <a:pt x="3363" y="532"/>
                  </a:lnTo>
                  <a:cubicBezTo>
                    <a:pt x="3510" y="532"/>
                    <a:pt x="3629" y="413"/>
                    <a:pt x="3629" y="267"/>
                  </a:cubicBezTo>
                  <a:cubicBezTo>
                    <a:pt x="3629" y="120"/>
                    <a:pt x="3511" y="1"/>
                    <a:pt x="3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1"/>
            <p:cNvSpPr/>
            <p:nvPr/>
          </p:nvSpPr>
          <p:spPr>
            <a:xfrm>
              <a:off x="5427432" y="4483153"/>
              <a:ext cx="120398" cy="120398"/>
            </a:xfrm>
            <a:custGeom>
              <a:avLst/>
              <a:gdLst/>
              <a:ahLst/>
              <a:cxnLst/>
              <a:rect l="l" t="t" r="r" b="b"/>
              <a:pathLst>
                <a:path w="3630" h="3630" extrusionOk="0">
                  <a:moveTo>
                    <a:pt x="267" y="1"/>
                  </a:moveTo>
                  <a:cubicBezTo>
                    <a:pt x="120" y="1"/>
                    <a:pt x="1" y="120"/>
                    <a:pt x="1" y="267"/>
                  </a:cubicBezTo>
                  <a:lnTo>
                    <a:pt x="1" y="3363"/>
                  </a:lnTo>
                  <a:cubicBezTo>
                    <a:pt x="1" y="3510"/>
                    <a:pt x="120" y="3629"/>
                    <a:pt x="267" y="3629"/>
                  </a:cubicBezTo>
                  <a:lnTo>
                    <a:pt x="3363" y="3629"/>
                  </a:lnTo>
                  <a:cubicBezTo>
                    <a:pt x="3511" y="3629"/>
                    <a:pt x="3629" y="3510"/>
                    <a:pt x="3629" y="3363"/>
                  </a:cubicBezTo>
                  <a:cubicBezTo>
                    <a:pt x="3629" y="3216"/>
                    <a:pt x="3510" y="3097"/>
                    <a:pt x="3363" y="3097"/>
                  </a:cubicBezTo>
                  <a:lnTo>
                    <a:pt x="532" y="3097"/>
                  </a:lnTo>
                  <a:lnTo>
                    <a:pt x="532" y="267"/>
                  </a:lnTo>
                  <a:cubicBezTo>
                    <a:pt x="532" y="120"/>
                    <a:pt x="413"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1"/>
            <p:cNvSpPr/>
            <p:nvPr/>
          </p:nvSpPr>
          <p:spPr>
            <a:xfrm>
              <a:off x="5427432" y="4086337"/>
              <a:ext cx="176982" cy="54527"/>
            </a:xfrm>
            <a:custGeom>
              <a:avLst/>
              <a:gdLst/>
              <a:ahLst/>
              <a:cxnLst/>
              <a:rect l="l" t="t" r="r" b="b"/>
              <a:pathLst>
                <a:path w="5336" h="1644" extrusionOk="0">
                  <a:moveTo>
                    <a:pt x="267" y="0"/>
                  </a:moveTo>
                  <a:cubicBezTo>
                    <a:pt x="120" y="0"/>
                    <a:pt x="1" y="119"/>
                    <a:pt x="1" y="266"/>
                  </a:cubicBezTo>
                  <a:cubicBezTo>
                    <a:pt x="1" y="413"/>
                    <a:pt x="120" y="532"/>
                    <a:pt x="267" y="532"/>
                  </a:cubicBezTo>
                  <a:lnTo>
                    <a:pt x="3986" y="532"/>
                  </a:lnTo>
                  <a:cubicBezTo>
                    <a:pt x="4008" y="533"/>
                    <a:pt x="4052" y="554"/>
                    <a:pt x="4065" y="569"/>
                  </a:cubicBezTo>
                  <a:lnTo>
                    <a:pt x="4826" y="1542"/>
                  </a:lnTo>
                  <a:cubicBezTo>
                    <a:pt x="4879" y="1609"/>
                    <a:pt x="4957" y="1644"/>
                    <a:pt x="5036" y="1644"/>
                  </a:cubicBezTo>
                  <a:cubicBezTo>
                    <a:pt x="5093" y="1644"/>
                    <a:pt x="5151" y="1625"/>
                    <a:pt x="5200" y="1587"/>
                  </a:cubicBezTo>
                  <a:cubicBezTo>
                    <a:pt x="5315" y="1497"/>
                    <a:pt x="5336" y="1330"/>
                    <a:pt x="5245" y="1215"/>
                  </a:cubicBezTo>
                  <a:lnTo>
                    <a:pt x="4484" y="242"/>
                  </a:lnTo>
                  <a:cubicBezTo>
                    <a:pt x="4372" y="100"/>
                    <a:pt x="4169" y="0"/>
                    <a:pt x="39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1"/>
            <p:cNvSpPr/>
            <p:nvPr/>
          </p:nvSpPr>
          <p:spPr>
            <a:xfrm>
              <a:off x="5612075" y="4158476"/>
              <a:ext cx="38541" cy="41493"/>
            </a:xfrm>
            <a:custGeom>
              <a:avLst/>
              <a:gdLst/>
              <a:ahLst/>
              <a:cxnLst/>
              <a:rect l="l" t="t" r="r" b="b"/>
              <a:pathLst>
                <a:path w="1162" h="1251" extrusionOk="0">
                  <a:moveTo>
                    <a:pt x="300" y="1"/>
                  </a:moveTo>
                  <a:cubicBezTo>
                    <a:pt x="243" y="1"/>
                    <a:pt x="186" y="19"/>
                    <a:pt x="137" y="57"/>
                  </a:cubicBezTo>
                  <a:cubicBezTo>
                    <a:pt x="21" y="148"/>
                    <a:pt x="1" y="315"/>
                    <a:pt x="91" y="431"/>
                  </a:cubicBezTo>
                  <a:lnTo>
                    <a:pt x="653" y="1148"/>
                  </a:lnTo>
                  <a:cubicBezTo>
                    <a:pt x="705" y="1215"/>
                    <a:pt x="783" y="1250"/>
                    <a:pt x="862" y="1250"/>
                  </a:cubicBezTo>
                  <a:cubicBezTo>
                    <a:pt x="920" y="1250"/>
                    <a:pt x="977" y="1232"/>
                    <a:pt x="1026" y="1194"/>
                  </a:cubicBezTo>
                  <a:cubicBezTo>
                    <a:pt x="1141" y="1103"/>
                    <a:pt x="1162" y="936"/>
                    <a:pt x="1072" y="820"/>
                  </a:cubicBezTo>
                  <a:lnTo>
                    <a:pt x="510" y="102"/>
                  </a:lnTo>
                  <a:cubicBezTo>
                    <a:pt x="458" y="36"/>
                    <a:pt x="379" y="1"/>
                    <a:pt x="3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5427432" y="4055127"/>
              <a:ext cx="112239" cy="17678"/>
            </a:xfrm>
            <a:custGeom>
              <a:avLst/>
              <a:gdLst/>
              <a:ahLst/>
              <a:cxnLst/>
              <a:rect l="l" t="t" r="r" b="b"/>
              <a:pathLst>
                <a:path w="3384" h="533" extrusionOk="0">
                  <a:moveTo>
                    <a:pt x="267" y="1"/>
                  </a:moveTo>
                  <a:cubicBezTo>
                    <a:pt x="120" y="1"/>
                    <a:pt x="1" y="120"/>
                    <a:pt x="1" y="266"/>
                  </a:cubicBezTo>
                  <a:cubicBezTo>
                    <a:pt x="1" y="413"/>
                    <a:pt x="120" y="532"/>
                    <a:pt x="267" y="532"/>
                  </a:cubicBezTo>
                  <a:lnTo>
                    <a:pt x="3118" y="532"/>
                  </a:lnTo>
                  <a:cubicBezTo>
                    <a:pt x="3265" y="532"/>
                    <a:pt x="3384" y="413"/>
                    <a:pt x="3384" y="266"/>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5427432" y="4026337"/>
              <a:ext cx="112239" cy="17678"/>
            </a:xfrm>
            <a:custGeom>
              <a:avLst/>
              <a:gdLst/>
              <a:ahLst/>
              <a:cxnLst/>
              <a:rect l="l" t="t" r="r" b="b"/>
              <a:pathLst>
                <a:path w="3384" h="533" extrusionOk="0">
                  <a:moveTo>
                    <a:pt x="267" y="1"/>
                  </a:moveTo>
                  <a:cubicBezTo>
                    <a:pt x="120" y="1"/>
                    <a:pt x="1" y="120"/>
                    <a:pt x="1" y="267"/>
                  </a:cubicBezTo>
                  <a:cubicBezTo>
                    <a:pt x="1" y="414"/>
                    <a:pt x="120" y="533"/>
                    <a:pt x="267" y="533"/>
                  </a:cubicBezTo>
                  <a:lnTo>
                    <a:pt x="3118" y="533"/>
                  </a:lnTo>
                  <a:cubicBezTo>
                    <a:pt x="3265" y="533"/>
                    <a:pt x="3384" y="414"/>
                    <a:pt x="3384" y="267"/>
                  </a:cubicBezTo>
                  <a:cubicBezTo>
                    <a:pt x="3384" y="120"/>
                    <a:pt x="3265" y="1"/>
                    <a:pt x="3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5417581" y="4209554"/>
              <a:ext cx="553599" cy="146501"/>
            </a:xfrm>
            <a:custGeom>
              <a:avLst/>
              <a:gdLst/>
              <a:ahLst/>
              <a:cxnLst/>
              <a:rect l="l" t="t" r="r" b="b"/>
              <a:pathLst>
                <a:path w="16691" h="4417" extrusionOk="0">
                  <a:moveTo>
                    <a:pt x="8345" y="1"/>
                  </a:moveTo>
                  <a:cubicBezTo>
                    <a:pt x="5045" y="1"/>
                    <a:pt x="1959" y="1493"/>
                    <a:pt x="88" y="3991"/>
                  </a:cubicBezTo>
                  <a:cubicBezTo>
                    <a:pt x="1" y="4109"/>
                    <a:pt x="25" y="4275"/>
                    <a:pt x="143" y="4363"/>
                  </a:cubicBezTo>
                  <a:cubicBezTo>
                    <a:pt x="190" y="4399"/>
                    <a:pt x="246" y="4417"/>
                    <a:pt x="301" y="4417"/>
                  </a:cubicBezTo>
                  <a:cubicBezTo>
                    <a:pt x="382" y="4417"/>
                    <a:pt x="462" y="4380"/>
                    <a:pt x="514" y="4310"/>
                  </a:cubicBezTo>
                  <a:cubicBezTo>
                    <a:pt x="2284" y="1944"/>
                    <a:pt x="5212" y="533"/>
                    <a:pt x="8345" y="533"/>
                  </a:cubicBezTo>
                  <a:cubicBezTo>
                    <a:pt x="11479" y="533"/>
                    <a:pt x="14406" y="1944"/>
                    <a:pt x="16176" y="4310"/>
                  </a:cubicBezTo>
                  <a:cubicBezTo>
                    <a:pt x="16229" y="4379"/>
                    <a:pt x="16309" y="4416"/>
                    <a:pt x="16390" y="4416"/>
                  </a:cubicBezTo>
                  <a:cubicBezTo>
                    <a:pt x="16445" y="4416"/>
                    <a:pt x="16501" y="4398"/>
                    <a:pt x="16549" y="4363"/>
                  </a:cubicBezTo>
                  <a:cubicBezTo>
                    <a:pt x="16666" y="4275"/>
                    <a:pt x="16691" y="4109"/>
                    <a:pt x="16602" y="3991"/>
                  </a:cubicBezTo>
                  <a:cubicBezTo>
                    <a:pt x="14733" y="1493"/>
                    <a:pt x="11645" y="1"/>
                    <a:pt x="8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5620234" y="4311976"/>
              <a:ext cx="157877" cy="157048"/>
            </a:xfrm>
            <a:custGeom>
              <a:avLst/>
              <a:gdLst/>
              <a:ahLst/>
              <a:cxnLst/>
              <a:rect l="l" t="t" r="r" b="b"/>
              <a:pathLst>
                <a:path w="4760" h="4735" extrusionOk="0">
                  <a:moveTo>
                    <a:pt x="3584" y="3055"/>
                  </a:moveTo>
                  <a:cubicBezTo>
                    <a:pt x="3863" y="3055"/>
                    <a:pt x="4088" y="3281"/>
                    <a:pt x="4088" y="3559"/>
                  </a:cubicBezTo>
                  <a:cubicBezTo>
                    <a:pt x="4088" y="3837"/>
                    <a:pt x="3863" y="4063"/>
                    <a:pt x="3584" y="4063"/>
                  </a:cubicBezTo>
                  <a:cubicBezTo>
                    <a:pt x="3306" y="4063"/>
                    <a:pt x="3080" y="3837"/>
                    <a:pt x="3080" y="3559"/>
                  </a:cubicBezTo>
                  <a:cubicBezTo>
                    <a:pt x="3080" y="3281"/>
                    <a:pt x="3306" y="3055"/>
                    <a:pt x="3584" y="3055"/>
                  </a:cubicBezTo>
                  <a:close/>
                  <a:moveTo>
                    <a:pt x="3324" y="0"/>
                  </a:moveTo>
                  <a:cubicBezTo>
                    <a:pt x="3238" y="0"/>
                    <a:pt x="3154" y="22"/>
                    <a:pt x="3080" y="64"/>
                  </a:cubicBezTo>
                  <a:cubicBezTo>
                    <a:pt x="2922" y="153"/>
                    <a:pt x="2826" y="322"/>
                    <a:pt x="2829" y="503"/>
                  </a:cubicBezTo>
                  <a:cubicBezTo>
                    <a:pt x="2838" y="1042"/>
                    <a:pt x="2627" y="1595"/>
                    <a:pt x="2252" y="2021"/>
                  </a:cubicBezTo>
                  <a:cubicBezTo>
                    <a:pt x="2154" y="2131"/>
                    <a:pt x="2164" y="2298"/>
                    <a:pt x="2274" y="2396"/>
                  </a:cubicBezTo>
                  <a:cubicBezTo>
                    <a:pt x="2325" y="2441"/>
                    <a:pt x="2388" y="2463"/>
                    <a:pt x="2450" y="2463"/>
                  </a:cubicBezTo>
                  <a:cubicBezTo>
                    <a:pt x="2524" y="2463"/>
                    <a:pt x="2597" y="2432"/>
                    <a:pt x="2649" y="2373"/>
                  </a:cubicBezTo>
                  <a:cubicBezTo>
                    <a:pt x="3104" y="1860"/>
                    <a:pt x="3354" y="1220"/>
                    <a:pt x="3361" y="563"/>
                  </a:cubicBezTo>
                  <a:cubicBezTo>
                    <a:pt x="3906" y="933"/>
                    <a:pt x="4228" y="1543"/>
                    <a:pt x="4228" y="2210"/>
                  </a:cubicBezTo>
                  <a:cubicBezTo>
                    <a:pt x="4228" y="2379"/>
                    <a:pt x="4207" y="2544"/>
                    <a:pt x="4167" y="2703"/>
                  </a:cubicBezTo>
                  <a:cubicBezTo>
                    <a:pt x="4000" y="2590"/>
                    <a:pt x="3800" y="2523"/>
                    <a:pt x="3584" y="2523"/>
                  </a:cubicBezTo>
                  <a:cubicBezTo>
                    <a:pt x="3013" y="2523"/>
                    <a:pt x="2548" y="2988"/>
                    <a:pt x="2548" y="3559"/>
                  </a:cubicBezTo>
                  <a:cubicBezTo>
                    <a:pt x="2548" y="3775"/>
                    <a:pt x="2615" y="3975"/>
                    <a:pt x="2728" y="4141"/>
                  </a:cubicBezTo>
                  <a:cubicBezTo>
                    <a:pt x="2570" y="4181"/>
                    <a:pt x="2406" y="4203"/>
                    <a:pt x="2235" y="4203"/>
                  </a:cubicBezTo>
                  <a:cubicBezTo>
                    <a:pt x="1569" y="4203"/>
                    <a:pt x="958" y="3879"/>
                    <a:pt x="588" y="3334"/>
                  </a:cubicBezTo>
                  <a:cubicBezTo>
                    <a:pt x="819" y="3332"/>
                    <a:pt x="1051" y="3298"/>
                    <a:pt x="1279" y="3234"/>
                  </a:cubicBezTo>
                  <a:cubicBezTo>
                    <a:pt x="1421" y="3195"/>
                    <a:pt x="1503" y="3049"/>
                    <a:pt x="1464" y="2907"/>
                  </a:cubicBezTo>
                  <a:cubicBezTo>
                    <a:pt x="1431" y="2789"/>
                    <a:pt x="1324" y="2712"/>
                    <a:pt x="1207" y="2712"/>
                  </a:cubicBezTo>
                  <a:cubicBezTo>
                    <a:pt x="1183" y="2712"/>
                    <a:pt x="1159" y="2716"/>
                    <a:pt x="1136" y="2722"/>
                  </a:cubicBezTo>
                  <a:cubicBezTo>
                    <a:pt x="946" y="2776"/>
                    <a:pt x="753" y="2802"/>
                    <a:pt x="564" y="2802"/>
                  </a:cubicBezTo>
                  <a:lnTo>
                    <a:pt x="521" y="2802"/>
                  </a:lnTo>
                  <a:cubicBezTo>
                    <a:pt x="342" y="2802"/>
                    <a:pt x="177" y="2899"/>
                    <a:pt x="89" y="3055"/>
                  </a:cubicBezTo>
                  <a:cubicBezTo>
                    <a:pt x="0" y="3213"/>
                    <a:pt x="5" y="3407"/>
                    <a:pt x="102" y="3560"/>
                  </a:cubicBezTo>
                  <a:cubicBezTo>
                    <a:pt x="565" y="4295"/>
                    <a:pt x="1362" y="4735"/>
                    <a:pt x="2236" y="4735"/>
                  </a:cubicBezTo>
                  <a:cubicBezTo>
                    <a:pt x="2587" y="4735"/>
                    <a:pt x="2922" y="4662"/>
                    <a:pt x="3227" y="4531"/>
                  </a:cubicBezTo>
                  <a:cubicBezTo>
                    <a:pt x="3339" y="4572"/>
                    <a:pt x="3459" y="4595"/>
                    <a:pt x="3585" y="4595"/>
                  </a:cubicBezTo>
                  <a:cubicBezTo>
                    <a:pt x="4156" y="4595"/>
                    <a:pt x="4620" y="4130"/>
                    <a:pt x="4620" y="3559"/>
                  </a:cubicBezTo>
                  <a:cubicBezTo>
                    <a:pt x="4620" y="3433"/>
                    <a:pt x="4599" y="3312"/>
                    <a:pt x="4557" y="3201"/>
                  </a:cubicBezTo>
                  <a:cubicBezTo>
                    <a:pt x="4688" y="2897"/>
                    <a:pt x="4760" y="2562"/>
                    <a:pt x="4760" y="2210"/>
                  </a:cubicBezTo>
                  <a:cubicBezTo>
                    <a:pt x="4760" y="1336"/>
                    <a:pt x="4322" y="538"/>
                    <a:pt x="3586" y="76"/>
                  </a:cubicBezTo>
                  <a:cubicBezTo>
                    <a:pt x="3508" y="26"/>
                    <a:pt x="3417"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5617282" y="4308195"/>
              <a:ext cx="74826" cy="74793"/>
            </a:xfrm>
            <a:custGeom>
              <a:avLst/>
              <a:gdLst/>
              <a:ahLst/>
              <a:cxnLst/>
              <a:rect l="l" t="t" r="r" b="b"/>
              <a:pathLst>
                <a:path w="2256" h="2255" extrusionOk="0">
                  <a:moveTo>
                    <a:pt x="1128" y="531"/>
                  </a:moveTo>
                  <a:cubicBezTo>
                    <a:pt x="1457" y="531"/>
                    <a:pt x="1724" y="799"/>
                    <a:pt x="1724" y="1128"/>
                  </a:cubicBezTo>
                  <a:cubicBezTo>
                    <a:pt x="1724" y="1456"/>
                    <a:pt x="1457" y="1723"/>
                    <a:pt x="1128" y="1723"/>
                  </a:cubicBezTo>
                  <a:cubicBezTo>
                    <a:pt x="800" y="1723"/>
                    <a:pt x="533" y="1456"/>
                    <a:pt x="533" y="1128"/>
                  </a:cubicBezTo>
                  <a:cubicBezTo>
                    <a:pt x="533" y="799"/>
                    <a:pt x="800" y="531"/>
                    <a:pt x="1128" y="531"/>
                  </a:cubicBezTo>
                  <a:close/>
                  <a:moveTo>
                    <a:pt x="1128" y="0"/>
                  </a:moveTo>
                  <a:cubicBezTo>
                    <a:pt x="506" y="0"/>
                    <a:pt x="1" y="505"/>
                    <a:pt x="1" y="1128"/>
                  </a:cubicBezTo>
                  <a:cubicBezTo>
                    <a:pt x="1" y="1749"/>
                    <a:pt x="506" y="2255"/>
                    <a:pt x="1128" y="2255"/>
                  </a:cubicBezTo>
                  <a:cubicBezTo>
                    <a:pt x="1749" y="2255"/>
                    <a:pt x="2255" y="1749"/>
                    <a:pt x="2255" y="1128"/>
                  </a:cubicBezTo>
                  <a:cubicBezTo>
                    <a:pt x="2255" y="505"/>
                    <a:pt x="1749" y="0"/>
                    <a:pt x="1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5457249" y="4520400"/>
              <a:ext cx="52670" cy="52703"/>
            </a:xfrm>
            <a:custGeom>
              <a:avLst/>
              <a:gdLst/>
              <a:ahLst/>
              <a:cxnLst/>
              <a:rect l="l" t="t" r="r" b="b"/>
              <a:pathLst>
                <a:path w="1588" h="1589" extrusionOk="0">
                  <a:moveTo>
                    <a:pt x="1056" y="533"/>
                  </a:moveTo>
                  <a:lnTo>
                    <a:pt x="1056" y="1056"/>
                  </a:lnTo>
                  <a:lnTo>
                    <a:pt x="531" y="1056"/>
                  </a:lnTo>
                  <a:lnTo>
                    <a:pt x="531" y="533"/>
                  </a:lnTo>
                  <a:close/>
                  <a:moveTo>
                    <a:pt x="443" y="1"/>
                  </a:moveTo>
                  <a:cubicBezTo>
                    <a:pt x="198" y="1"/>
                    <a:pt x="0" y="199"/>
                    <a:pt x="0" y="443"/>
                  </a:cubicBezTo>
                  <a:lnTo>
                    <a:pt x="0" y="1145"/>
                  </a:lnTo>
                  <a:cubicBezTo>
                    <a:pt x="0" y="1389"/>
                    <a:pt x="198" y="1588"/>
                    <a:pt x="443" y="1588"/>
                  </a:cubicBezTo>
                  <a:lnTo>
                    <a:pt x="1144" y="1588"/>
                  </a:lnTo>
                  <a:cubicBezTo>
                    <a:pt x="1388" y="1588"/>
                    <a:pt x="1587" y="1390"/>
                    <a:pt x="1587" y="1145"/>
                  </a:cubicBezTo>
                  <a:lnTo>
                    <a:pt x="1587" y="443"/>
                  </a:lnTo>
                  <a:cubicBezTo>
                    <a:pt x="1587" y="199"/>
                    <a:pt x="1388"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5514131" y="4520400"/>
              <a:ext cx="52703" cy="52703"/>
            </a:xfrm>
            <a:custGeom>
              <a:avLst/>
              <a:gdLst/>
              <a:ahLst/>
              <a:cxnLst/>
              <a:rect l="l" t="t" r="r" b="b"/>
              <a:pathLst>
                <a:path w="1589" h="1589" extrusionOk="0">
                  <a:moveTo>
                    <a:pt x="1056" y="533"/>
                  </a:moveTo>
                  <a:lnTo>
                    <a:pt x="1056" y="1056"/>
                  </a:lnTo>
                  <a:lnTo>
                    <a:pt x="533" y="1056"/>
                  </a:lnTo>
                  <a:lnTo>
                    <a:pt x="533" y="533"/>
                  </a:lnTo>
                  <a:close/>
                  <a:moveTo>
                    <a:pt x="443" y="1"/>
                  </a:moveTo>
                  <a:cubicBezTo>
                    <a:pt x="199" y="1"/>
                    <a:pt x="1" y="199"/>
                    <a:pt x="1" y="443"/>
                  </a:cubicBezTo>
                  <a:lnTo>
                    <a:pt x="1" y="1145"/>
                  </a:lnTo>
                  <a:cubicBezTo>
                    <a:pt x="1" y="1389"/>
                    <a:pt x="199" y="1588"/>
                    <a:pt x="443" y="1588"/>
                  </a:cubicBezTo>
                  <a:lnTo>
                    <a:pt x="1144" y="1588"/>
                  </a:lnTo>
                  <a:cubicBezTo>
                    <a:pt x="1389" y="1588"/>
                    <a:pt x="1588" y="1390"/>
                    <a:pt x="1588" y="1145"/>
                  </a:cubicBezTo>
                  <a:lnTo>
                    <a:pt x="1588" y="443"/>
                  </a:lnTo>
                  <a:cubicBezTo>
                    <a:pt x="1588" y="199"/>
                    <a:pt x="1389"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1"/>
            <p:cNvSpPr/>
            <p:nvPr/>
          </p:nvSpPr>
          <p:spPr>
            <a:xfrm>
              <a:off x="5839604" y="4001528"/>
              <a:ext cx="121692" cy="65008"/>
            </a:xfrm>
            <a:custGeom>
              <a:avLst/>
              <a:gdLst/>
              <a:ahLst/>
              <a:cxnLst/>
              <a:rect l="l" t="t" r="r" b="b"/>
              <a:pathLst>
                <a:path w="3669" h="1960" extrusionOk="0">
                  <a:moveTo>
                    <a:pt x="2524" y="0"/>
                  </a:moveTo>
                  <a:cubicBezTo>
                    <a:pt x="2377" y="0"/>
                    <a:pt x="2258" y="120"/>
                    <a:pt x="2258" y="266"/>
                  </a:cubicBezTo>
                  <a:lnTo>
                    <a:pt x="2258" y="1428"/>
                  </a:lnTo>
                  <a:lnTo>
                    <a:pt x="1910" y="1428"/>
                  </a:lnTo>
                  <a:lnTo>
                    <a:pt x="1910" y="826"/>
                  </a:lnTo>
                  <a:cubicBezTo>
                    <a:pt x="1910" y="679"/>
                    <a:pt x="1791" y="560"/>
                    <a:pt x="1644" y="560"/>
                  </a:cubicBezTo>
                  <a:cubicBezTo>
                    <a:pt x="1497" y="560"/>
                    <a:pt x="1378" y="679"/>
                    <a:pt x="1378" y="826"/>
                  </a:cubicBezTo>
                  <a:lnTo>
                    <a:pt x="1378" y="1428"/>
                  </a:lnTo>
                  <a:lnTo>
                    <a:pt x="1030" y="1428"/>
                  </a:lnTo>
                  <a:lnTo>
                    <a:pt x="1030" y="1230"/>
                  </a:lnTo>
                  <a:cubicBezTo>
                    <a:pt x="1030" y="1084"/>
                    <a:pt x="912" y="965"/>
                    <a:pt x="765" y="965"/>
                  </a:cubicBezTo>
                  <a:cubicBezTo>
                    <a:pt x="618" y="965"/>
                    <a:pt x="499" y="1085"/>
                    <a:pt x="499" y="1230"/>
                  </a:cubicBezTo>
                  <a:lnTo>
                    <a:pt x="499" y="1428"/>
                  </a:lnTo>
                  <a:lnTo>
                    <a:pt x="266" y="1428"/>
                  </a:lnTo>
                  <a:cubicBezTo>
                    <a:pt x="119" y="1428"/>
                    <a:pt x="0" y="1547"/>
                    <a:pt x="0" y="1694"/>
                  </a:cubicBezTo>
                  <a:cubicBezTo>
                    <a:pt x="0" y="1840"/>
                    <a:pt x="119" y="1959"/>
                    <a:pt x="266" y="1959"/>
                  </a:cubicBezTo>
                  <a:lnTo>
                    <a:pt x="3404" y="1959"/>
                  </a:lnTo>
                  <a:cubicBezTo>
                    <a:pt x="3543" y="1959"/>
                    <a:pt x="3655" y="1854"/>
                    <a:pt x="3668" y="1718"/>
                  </a:cubicBezTo>
                  <a:cubicBezTo>
                    <a:pt x="3669" y="1710"/>
                    <a:pt x="3669" y="1702"/>
                    <a:pt x="3669" y="1694"/>
                  </a:cubicBezTo>
                  <a:lnTo>
                    <a:pt x="3669" y="574"/>
                  </a:lnTo>
                  <a:cubicBezTo>
                    <a:pt x="3669" y="429"/>
                    <a:pt x="3550" y="309"/>
                    <a:pt x="3403" y="309"/>
                  </a:cubicBezTo>
                  <a:cubicBezTo>
                    <a:pt x="3256" y="309"/>
                    <a:pt x="3137" y="429"/>
                    <a:pt x="3137" y="575"/>
                  </a:cubicBezTo>
                  <a:lnTo>
                    <a:pt x="3137" y="1428"/>
                  </a:lnTo>
                  <a:lnTo>
                    <a:pt x="2790" y="1428"/>
                  </a:lnTo>
                  <a:lnTo>
                    <a:pt x="2790" y="266"/>
                  </a:lnTo>
                  <a:cubicBezTo>
                    <a:pt x="2790" y="120"/>
                    <a:pt x="2671" y="0"/>
                    <a:pt x="2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5870019" y="4089057"/>
              <a:ext cx="17711" cy="17678"/>
            </a:xfrm>
            <a:custGeom>
              <a:avLst/>
              <a:gdLst/>
              <a:ahLst/>
              <a:cxnLst/>
              <a:rect l="l" t="t" r="r" b="b"/>
              <a:pathLst>
                <a:path w="534" h="533" extrusionOk="0">
                  <a:moveTo>
                    <a:pt x="266" y="0"/>
                  </a:moveTo>
                  <a:cubicBezTo>
                    <a:pt x="196" y="0"/>
                    <a:pt x="127" y="29"/>
                    <a:pt x="78" y="78"/>
                  </a:cubicBezTo>
                  <a:cubicBezTo>
                    <a:pt x="29" y="127"/>
                    <a:pt x="0" y="196"/>
                    <a:pt x="0" y="266"/>
                  </a:cubicBezTo>
                  <a:cubicBezTo>
                    <a:pt x="0" y="336"/>
                    <a:pt x="29" y="405"/>
                    <a:pt x="78" y="454"/>
                  </a:cubicBezTo>
                  <a:cubicBezTo>
                    <a:pt x="127" y="503"/>
                    <a:pt x="196" y="532"/>
                    <a:pt x="266" y="532"/>
                  </a:cubicBezTo>
                  <a:cubicBezTo>
                    <a:pt x="336" y="532"/>
                    <a:pt x="405" y="503"/>
                    <a:pt x="454" y="454"/>
                  </a:cubicBezTo>
                  <a:cubicBezTo>
                    <a:pt x="504" y="405"/>
                    <a:pt x="532" y="336"/>
                    <a:pt x="532" y="266"/>
                  </a:cubicBezTo>
                  <a:cubicBezTo>
                    <a:pt x="533" y="196"/>
                    <a:pt x="504" y="127"/>
                    <a:pt x="454" y="78"/>
                  </a:cubicBezTo>
                  <a:cubicBezTo>
                    <a:pt x="405" y="29"/>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5906835" y="4089057"/>
              <a:ext cx="17645" cy="17678"/>
            </a:xfrm>
            <a:custGeom>
              <a:avLst/>
              <a:gdLst/>
              <a:ahLst/>
              <a:cxnLst/>
              <a:rect l="l" t="t" r="r" b="b"/>
              <a:pathLst>
                <a:path w="532" h="533" extrusionOk="0">
                  <a:moveTo>
                    <a:pt x="266" y="0"/>
                  </a:moveTo>
                  <a:cubicBezTo>
                    <a:pt x="196" y="0"/>
                    <a:pt x="127" y="29"/>
                    <a:pt x="78" y="78"/>
                  </a:cubicBezTo>
                  <a:cubicBezTo>
                    <a:pt x="29" y="127"/>
                    <a:pt x="0" y="196"/>
                    <a:pt x="0" y="266"/>
                  </a:cubicBezTo>
                  <a:cubicBezTo>
                    <a:pt x="0" y="336"/>
                    <a:pt x="29" y="405"/>
                    <a:pt x="78" y="454"/>
                  </a:cubicBezTo>
                  <a:cubicBezTo>
                    <a:pt x="128" y="503"/>
                    <a:pt x="196" y="532"/>
                    <a:pt x="266" y="532"/>
                  </a:cubicBezTo>
                  <a:cubicBezTo>
                    <a:pt x="337" y="532"/>
                    <a:pt x="405" y="503"/>
                    <a:pt x="455" y="454"/>
                  </a:cubicBezTo>
                  <a:cubicBezTo>
                    <a:pt x="504" y="405"/>
                    <a:pt x="532" y="336"/>
                    <a:pt x="532" y="266"/>
                  </a:cubicBezTo>
                  <a:cubicBezTo>
                    <a:pt x="532" y="196"/>
                    <a:pt x="504" y="127"/>
                    <a:pt x="455" y="78"/>
                  </a:cubicBezTo>
                  <a:cubicBezTo>
                    <a:pt x="405" y="29"/>
                    <a:pt x="337"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5943617" y="4089057"/>
              <a:ext cx="17678" cy="17678"/>
            </a:xfrm>
            <a:custGeom>
              <a:avLst/>
              <a:gdLst/>
              <a:ahLst/>
              <a:cxnLst/>
              <a:rect l="l" t="t" r="r" b="b"/>
              <a:pathLst>
                <a:path w="533" h="533" extrusionOk="0">
                  <a:moveTo>
                    <a:pt x="267" y="0"/>
                  </a:moveTo>
                  <a:cubicBezTo>
                    <a:pt x="197" y="0"/>
                    <a:pt x="129" y="29"/>
                    <a:pt x="79" y="78"/>
                  </a:cubicBezTo>
                  <a:cubicBezTo>
                    <a:pt x="30" y="127"/>
                    <a:pt x="1" y="196"/>
                    <a:pt x="1" y="266"/>
                  </a:cubicBezTo>
                  <a:cubicBezTo>
                    <a:pt x="1" y="336"/>
                    <a:pt x="30" y="405"/>
                    <a:pt x="79" y="454"/>
                  </a:cubicBezTo>
                  <a:cubicBezTo>
                    <a:pt x="128" y="503"/>
                    <a:pt x="197" y="532"/>
                    <a:pt x="267" y="532"/>
                  </a:cubicBezTo>
                  <a:cubicBezTo>
                    <a:pt x="338" y="532"/>
                    <a:pt x="406" y="503"/>
                    <a:pt x="456" y="454"/>
                  </a:cubicBezTo>
                  <a:cubicBezTo>
                    <a:pt x="505" y="405"/>
                    <a:pt x="533" y="336"/>
                    <a:pt x="533" y="266"/>
                  </a:cubicBezTo>
                  <a:cubicBezTo>
                    <a:pt x="533" y="196"/>
                    <a:pt x="504" y="127"/>
                    <a:pt x="456" y="78"/>
                  </a:cubicBezTo>
                  <a:cubicBezTo>
                    <a:pt x="406" y="29"/>
                    <a:pt x="337"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5439405" y="4243717"/>
              <a:ext cx="521891" cy="283118"/>
            </a:xfrm>
            <a:custGeom>
              <a:avLst/>
              <a:gdLst/>
              <a:ahLst/>
              <a:cxnLst/>
              <a:rect l="l" t="t" r="r" b="b"/>
              <a:pathLst>
                <a:path w="15735" h="8536" extrusionOk="0">
                  <a:moveTo>
                    <a:pt x="9236" y="672"/>
                  </a:moveTo>
                  <a:lnTo>
                    <a:pt x="9236" y="672"/>
                  </a:lnTo>
                  <a:cubicBezTo>
                    <a:pt x="11475" y="1079"/>
                    <a:pt x="13485" y="2359"/>
                    <a:pt x="14805" y="4268"/>
                  </a:cubicBezTo>
                  <a:cubicBezTo>
                    <a:pt x="14158" y="5203"/>
                    <a:pt x="13346" y="5987"/>
                    <a:pt x="12422" y="6591"/>
                  </a:cubicBezTo>
                  <a:lnTo>
                    <a:pt x="11930" y="5982"/>
                  </a:lnTo>
                  <a:cubicBezTo>
                    <a:pt x="11877" y="5918"/>
                    <a:pt x="11800" y="5884"/>
                    <a:pt x="11723" y="5884"/>
                  </a:cubicBezTo>
                  <a:cubicBezTo>
                    <a:pt x="11664" y="5884"/>
                    <a:pt x="11605" y="5903"/>
                    <a:pt x="11556" y="5942"/>
                  </a:cubicBezTo>
                  <a:cubicBezTo>
                    <a:pt x="11441" y="6035"/>
                    <a:pt x="11424" y="6202"/>
                    <a:pt x="11516" y="6316"/>
                  </a:cubicBezTo>
                  <a:lnTo>
                    <a:pt x="11964" y="6872"/>
                  </a:lnTo>
                  <a:cubicBezTo>
                    <a:pt x="11123" y="7350"/>
                    <a:pt x="10203" y="7687"/>
                    <a:pt x="9241" y="7862"/>
                  </a:cubicBezTo>
                  <a:cubicBezTo>
                    <a:pt x="10630" y="7261"/>
                    <a:pt x="11604" y="5876"/>
                    <a:pt x="11604" y="4268"/>
                  </a:cubicBezTo>
                  <a:cubicBezTo>
                    <a:pt x="11604" y="3901"/>
                    <a:pt x="11554" y="3538"/>
                    <a:pt x="11453" y="3189"/>
                  </a:cubicBezTo>
                  <a:cubicBezTo>
                    <a:pt x="11420" y="3073"/>
                    <a:pt x="11314" y="2996"/>
                    <a:pt x="11199" y="2996"/>
                  </a:cubicBezTo>
                  <a:cubicBezTo>
                    <a:pt x="11174" y="2996"/>
                    <a:pt x="11150" y="3000"/>
                    <a:pt x="11125" y="3007"/>
                  </a:cubicBezTo>
                  <a:cubicBezTo>
                    <a:pt x="10984" y="3047"/>
                    <a:pt x="10902" y="3194"/>
                    <a:pt x="10943" y="3335"/>
                  </a:cubicBezTo>
                  <a:cubicBezTo>
                    <a:pt x="11029" y="3637"/>
                    <a:pt x="11072" y="3951"/>
                    <a:pt x="11072" y="4268"/>
                  </a:cubicBezTo>
                  <a:cubicBezTo>
                    <a:pt x="11072" y="6134"/>
                    <a:pt x="9554" y="7653"/>
                    <a:pt x="7688" y="7653"/>
                  </a:cubicBezTo>
                  <a:cubicBezTo>
                    <a:pt x="5822" y="7653"/>
                    <a:pt x="4303" y="6134"/>
                    <a:pt x="4303" y="4268"/>
                  </a:cubicBezTo>
                  <a:cubicBezTo>
                    <a:pt x="4303" y="2401"/>
                    <a:pt x="5822" y="883"/>
                    <a:pt x="7688" y="883"/>
                  </a:cubicBezTo>
                  <a:cubicBezTo>
                    <a:pt x="8634" y="883"/>
                    <a:pt x="9512" y="1264"/>
                    <a:pt x="10160" y="1956"/>
                  </a:cubicBezTo>
                  <a:cubicBezTo>
                    <a:pt x="10212" y="2011"/>
                    <a:pt x="10282" y="2039"/>
                    <a:pt x="10353" y="2039"/>
                  </a:cubicBezTo>
                  <a:cubicBezTo>
                    <a:pt x="10418" y="2039"/>
                    <a:pt x="10484" y="2016"/>
                    <a:pt x="10535" y="1968"/>
                  </a:cubicBezTo>
                  <a:cubicBezTo>
                    <a:pt x="10642" y="1867"/>
                    <a:pt x="10648" y="1699"/>
                    <a:pt x="10548" y="1592"/>
                  </a:cubicBezTo>
                  <a:cubicBezTo>
                    <a:pt x="10176" y="1195"/>
                    <a:pt x="9727" y="884"/>
                    <a:pt x="9236" y="672"/>
                  </a:cubicBezTo>
                  <a:close/>
                  <a:moveTo>
                    <a:pt x="6135" y="672"/>
                  </a:moveTo>
                  <a:lnTo>
                    <a:pt x="6135" y="672"/>
                  </a:lnTo>
                  <a:cubicBezTo>
                    <a:pt x="4746" y="1275"/>
                    <a:pt x="3771" y="2660"/>
                    <a:pt x="3771" y="4268"/>
                  </a:cubicBezTo>
                  <a:cubicBezTo>
                    <a:pt x="3771" y="5876"/>
                    <a:pt x="4746" y="7261"/>
                    <a:pt x="6135" y="7863"/>
                  </a:cubicBezTo>
                  <a:cubicBezTo>
                    <a:pt x="3898" y="7455"/>
                    <a:pt x="1889" y="6174"/>
                    <a:pt x="571" y="4268"/>
                  </a:cubicBezTo>
                  <a:cubicBezTo>
                    <a:pt x="1889" y="2361"/>
                    <a:pt x="3898" y="1081"/>
                    <a:pt x="6135" y="672"/>
                  </a:cubicBezTo>
                  <a:close/>
                  <a:moveTo>
                    <a:pt x="7687" y="1"/>
                  </a:moveTo>
                  <a:cubicBezTo>
                    <a:pt x="4657" y="1"/>
                    <a:pt x="1825" y="1496"/>
                    <a:pt x="110" y="4000"/>
                  </a:cubicBezTo>
                  <a:cubicBezTo>
                    <a:pt x="0" y="4160"/>
                    <a:pt x="0" y="4376"/>
                    <a:pt x="110" y="4537"/>
                  </a:cubicBezTo>
                  <a:cubicBezTo>
                    <a:pt x="1825" y="7041"/>
                    <a:pt x="4657" y="8536"/>
                    <a:pt x="7687" y="8536"/>
                  </a:cubicBezTo>
                  <a:cubicBezTo>
                    <a:pt x="9333" y="8536"/>
                    <a:pt x="10920" y="8094"/>
                    <a:pt x="12302" y="7291"/>
                  </a:cubicBezTo>
                  <a:lnTo>
                    <a:pt x="13047" y="8214"/>
                  </a:lnTo>
                  <a:cubicBezTo>
                    <a:pt x="13160" y="8352"/>
                    <a:pt x="13363" y="8450"/>
                    <a:pt x="13543" y="8450"/>
                  </a:cubicBezTo>
                  <a:lnTo>
                    <a:pt x="15470" y="8450"/>
                  </a:lnTo>
                  <a:cubicBezTo>
                    <a:pt x="15616" y="8450"/>
                    <a:pt x="15735" y="8331"/>
                    <a:pt x="15735" y="8184"/>
                  </a:cubicBezTo>
                  <a:cubicBezTo>
                    <a:pt x="15735" y="8037"/>
                    <a:pt x="15616" y="7918"/>
                    <a:pt x="15469" y="7918"/>
                  </a:cubicBezTo>
                  <a:lnTo>
                    <a:pt x="13544" y="7918"/>
                  </a:lnTo>
                  <a:cubicBezTo>
                    <a:pt x="13522" y="7916"/>
                    <a:pt x="13475" y="7894"/>
                    <a:pt x="13461" y="7879"/>
                  </a:cubicBezTo>
                  <a:lnTo>
                    <a:pt x="12757" y="7007"/>
                  </a:lnTo>
                  <a:cubicBezTo>
                    <a:pt x="13731" y="6362"/>
                    <a:pt x="14586" y="5529"/>
                    <a:pt x="15265" y="4536"/>
                  </a:cubicBezTo>
                  <a:cubicBezTo>
                    <a:pt x="15376" y="4374"/>
                    <a:pt x="15376" y="4162"/>
                    <a:pt x="15265" y="4000"/>
                  </a:cubicBezTo>
                  <a:cubicBezTo>
                    <a:pt x="13551" y="1496"/>
                    <a:pt x="10718" y="1"/>
                    <a:pt x="7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873866" y="4532341"/>
              <a:ext cx="87430" cy="17678"/>
            </a:xfrm>
            <a:custGeom>
              <a:avLst/>
              <a:gdLst/>
              <a:ahLst/>
              <a:cxnLst/>
              <a:rect l="l" t="t" r="r" b="b"/>
              <a:pathLst>
                <a:path w="2636" h="533" extrusionOk="0">
                  <a:moveTo>
                    <a:pt x="266" y="0"/>
                  </a:moveTo>
                  <a:cubicBezTo>
                    <a:pt x="119" y="0"/>
                    <a:pt x="0" y="119"/>
                    <a:pt x="0" y="266"/>
                  </a:cubicBezTo>
                  <a:cubicBezTo>
                    <a:pt x="0" y="413"/>
                    <a:pt x="119" y="532"/>
                    <a:pt x="266" y="532"/>
                  </a:cubicBezTo>
                  <a:lnTo>
                    <a:pt x="2370" y="532"/>
                  </a:lnTo>
                  <a:cubicBezTo>
                    <a:pt x="2517" y="532"/>
                    <a:pt x="2636" y="413"/>
                    <a:pt x="2636" y="266"/>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873866" y="4558377"/>
              <a:ext cx="87430" cy="17678"/>
            </a:xfrm>
            <a:custGeom>
              <a:avLst/>
              <a:gdLst/>
              <a:ahLst/>
              <a:cxnLst/>
              <a:rect l="l" t="t" r="r" b="b"/>
              <a:pathLst>
                <a:path w="2636" h="533" extrusionOk="0">
                  <a:moveTo>
                    <a:pt x="266" y="1"/>
                  </a:moveTo>
                  <a:cubicBezTo>
                    <a:pt x="119" y="1"/>
                    <a:pt x="0" y="120"/>
                    <a:pt x="0" y="267"/>
                  </a:cubicBezTo>
                  <a:cubicBezTo>
                    <a:pt x="0" y="413"/>
                    <a:pt x="119" y="533"/>
                    <a:pt x="266" y="533"/>
                  </a:cubicBezTo>
                  <a:lnTo>
                    <a:pt x="2370" y="533"/>
                  </a:lnTo>
                  <a:cubicBezTo>
                    <a:pt x="2517" y="533"/>
                    <a:pt x="2636" y="413"/>
                    <a:pt x="2636" y="267"/>
                  </a:cubicBezTo>
                  <a:cubicBezTo>
                    <a:pt x="2636" y="120"/>
                    <a:pt x="2517" y="1"/>
                    <a:pt x="2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873866" y="4584447"/>
              <a:ext cx="87430" cy="17645"/>
            </a:xfrm>
            <a:custGeom>
              <a:avLst/>
              <a:gdLst/>
              <a:ahLst/>
              <a:cxnLst/>
              <a:rect l="l" t="t" r="r" b="b"/>
              <a:pathLst>
                <a:path w="2636" h="532" extrusionOk="0">
                  <a:moveTo>
                    <a:pt x="266" y="0"/>
                  </a:moveTo>
                  <a:cubicBezTo>
                    <a:pt x="119" y="0"/>
                    <a:pt x="0" y="119"/>
                    <a:pt x="0" y="265"/>
                  </a:cubicBezTo>
                  <a:cubicBezTo>
                    <a:pt x="0" y="412"/>
                    <a:pt x="119" y="531"/>
                    <a:pt x="266" y="531"/>
                  </a:cubicBezTo>
                  <a:lnTo>
                    <a:pt x="2370" y="531"/>
                  </a:lnTo>
                  <a:cubicBezTo>
                    <a:pt x="2517" y="531"/>
                    <a:pt x="2636" y="412"/>
                    <a:pt x="2636" y="265"/>
                  </a:cubicBezTo>
                  <a:cubicBezTo>
                    <a:pt x="2636" y="119"/>
                    <a:pt x="2517" y="0"/>
                    <a:pt x="23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3" name="Google Shape;1753;p51"/>
          <p:cNvSpPr txBox="1"/>
          <p:nvPr/>
        </p:nvSpPr>
        <p:spPr>
          <a:xfrm>
            <a:off x="4318150" y="183002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P-Net 	</a:t>
            </a:r>
            <a:endParaRPr sz="2100">
              <a:solidFill>
                <a:schemeClr val="dk1"/>
              </a:solidFill>
              <a:latin typeface="Montserrat Black"/>
              <a:ea typeface="Montserrat Black"/>
              <a:cs typeface="Montserrat Black"/>
              <a:sym typeface="Montserrat Black"/>
            </a:endParaRPr>
          </a:p>
        </p:txBody>
      </p:sp>
      <p:sp>
        <p:nvSpPr>
          <p:cNvPr id="1754" name="Google Shape;1754;p51"/>
          <p:cNvSpPr txBox="1"/>
          <p:nvPr/>
        </p:nvSpPr>
        <p:spPr>
          <a:xfrm>
            <a:off x="5711962" y="1830025"/>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Phát hiện các khuôn mặt trong Image Pyramid của một bức ảnh/frame</a:t>
            </a:r>
            <a:endParaRPr>
              <a:solidFill>
                <a:schemeClr val="dk1"/>
              </a:solidFill>
              <a:latin typeface="Montserrat"/>
              <a:ea typeface="Montserrat"/>
              <a:cs typeface="Montserrat"/>
              <a:sym typeface="Montserrat"/>
            </a:endParaRPr>
          </a:p>
        </p:txBody>
      </p:sp>
      <p:sp>
        <p:nvSpPr>
          <p:cNvPr id="1755" name="Google Shape;1755;p51"/>
          <p:cNvSpPr txBox="1"/>
          <p:nvPr/>
        </p:nvSpPr>
        <p:spPr>
          <a:xfrm>
            <a:off x="4318150" y="2598700"/>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R-Net</a:t>
            </a:r>
            <a:endParaRPr sz="2100">
              <a:solidFill>
                <a:schemeClr val="dk1"/>
              </a:solidFill>
              <a:latin typeface="Montserrat Black"/>
              <a:ea typeface="Montserrat Black"/>
              <a:cs typeface="Montserrat Black"/>
              <a:sym typeface="Montserrat Black"/>
            </a:endParaRPr>
          </a:p>
        </p:txBody>
      </p:sp>
      <p:sp>
        <p:nvSpPr>
          <p:cNvPr id="1756" name="Google Shape;1756;p51"/>
          <p:cNvSpPr txBox="1"/>
          <p:nvPr/>
        </p:nvSpPr>
        <p:spPr>
          <a:xfrm>
            <a:off x="5711962" y="2598700"/>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latin typeface="Montserrat"/>
                <a:ea typeface="Montserrat"/>
                <a:cs typeface="Montserrat"/>
                <a:sym typeface="Montserrat"/>
              </a:rPr>
              <a:t>Padding và resize các bounding box từ P-Net, chuyển thành kernel.</a:t>
            </a:r>
            <a:endParaRPr>
              <a:solidFill>
                <a:schemeClr val="dk1"/>
              </a:solidFill>
              <a:latin typeface="Montserrat"/>
              <a:ea typeface="Montserrat"/>
              <a:cs typeface="Montserrat"/>
              <a:sym typeface="Montserrat"/>
            </a:endParaRPr>
          </a:p>
        </p:txBody>
      </p:sp>
      <p:sp>
        <p:nvSpPr>
          <p:cNvPr id="1757" name="Google Shape;1757;p51"/>
          <p:cNvSpPr txBox="1"/>
          <p:nvPr/>
        </p:nvSpPr>
        <p:spPr>
          <a:xfrm>
            <a:off x="4318150" y="3367375"/>
            <a:ext cx="13938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solidFill>
                  <a:schemeClr val="dk1"/>
                </a:solidFill>
                <a:latin typeface="Montserrat Black"/>
                <a:ea typeface="Montserrat Black"/>
                <a:cs typeface="Montserrat Black"/>
                <a:sym typeface="Montserrat Black"/>
              </a:rPr>
              <a:t>O-Net</a:t>
            </a:r>
            <a:endParaRPr sz="2100">
              <a:solidFill>
                <a:schemeClr val="dk1"/>
              </a:solidFill>
              <a:latin typeface="Montserrat Black"/>
              <a:ea typeface="Montserrat Black"/>
              <a:cs typeface="Montserrat Black"/>
              <a:sym typeface="Montserrat Black"/>
            </a:endParaRPr>
          </a:p>
        </p:txBody>
      </p:sp>
      <p:sp>
        <p:nvSpPr>
          <p:cNvPr id="1758" name="Google Shape;1758;p51"/>
          <p:cNvSpPr txBox="1"/>
          <p:nvPr/>
        </p:nvSpPr>
        <p:spPr>
          <a:xfrm>
            <a:off x="5711962" y="3367375"/>
            <a:ext cx="23547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Xác định các landmark trên khuôn mặt, xác định các điểm confident.</a:t>
            </a:r>
            <a:endParaRPr>
              <a:solidFill>
                <a:schemeClr val="dk1"/>
              </a:solidFill>
              <a:latin typeface="Montserrat"/>
              <a:ea typeface="Montserrat"/>
              <a:cs typeface="Montserrat"/>
              <a:sym typeface="Montserrat"/>
            </a:endParaRPr>
          </a:p>
        </p:txBody>
      </p:sp>
      <p:sp>
        <p:nvSpPr>
          <p:cNvPr id="1759" name="Google Shape;1759;p51"/>
          <p:cNvSpPr/>
          <p:nvPr/>
        </p:nvSpPr>
        <p:spPr>
          <a:xfrm rot="5400000">
            <a:off x="3590824" y="180527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rot="5400000">
            <a:off x="3590824" y="2573950"/>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rot="5400000">
            <a:off x="3590824" y="3342625"/>
            <a:ext cx="615900" cy="5340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51"/>
          <p:cNvGrpSpPr/>
          <p:nvPr/>
        </p:nvGrpSpPr>
        <p:grpSpPr>
          <a:xfrm>
            <a:off x="3736787" y="1889380"/>
            <a:ext cx="323975" cy="365789"/>
            <a:chOff x="4020665" y="1431080"/>
            <a:chExt cx="531542" cy="602023"/>
          </a:xfrm>
        </p:grpSpPr>
        <p:sp>
          <p:nvSpPr>
            <p:cNvPr id="1763" name="Google Shape;1763;p51"/>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1"/>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1"/>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8" name="Google Shape;1778;p51"/>
          <p:cNvGrpSpPr/>
          <p:nvPr/>
        </p:nvGrpSpPr>
        <p:grpSpPr>
          <a:xfrm>
            <a:off x="3774797" y="2658069"/>
            <a:ext cx="247956" cy="365769"/>
            <a:chOff x="6162888" y="1431577"/>
            <a:chExt cx="414295" cy="601990"/>
          </a:xfrm>
        </p:grpSpPr>
        <p:sp>
          <p:nvSpPr>
            <p:cNvPr id="1779" name="Google Shape;1779;p51"/>
            <p:cNvSpPr/>
            <p:nvPr/>
          </p:nvSpPr>
          <p:spPr>
            <a:xfrm>
              <a:off x="6268261" y="1810649"/>
              <a:ext cx="162886" cy="165008"/>
            </a:xfrm>
            <a:custGeom>
              <a:avLst/>
              <a:gdLst/>
              <a:ahLst/>
              <a:cxnLst/>
              <a:rect l="l" t="t" r="r" b="b"/>
              <a:pathLst>
                <a:path w="4911" h="4975" extrusionOk="0">
                  <a:moveTo>
                    <a:pt x="1855" y="533"/>
                  </a:moveTo>
                  <a:cubicBezTo>
                    <a:pt x="2040" y="533"/>
                    <a:pt x="2190" y="682"/>
                    <a:pt x="2190" y="864"/>
                  </a:cubicBezTo>
                  <a:lnTo>
                    <a:pt x="2190" y="1820"/>
                  </a:lnTo>
                  <a:lnTo>
                    <a:pt x="1645" y="1820"/>
                  </a:lnTo>
                  <a:cubicBezTo>
                    <a:pt x="1498" y="1820"/>
                    <a:pt x="1379" y="1939"/>
                    <a:pt x="1379" y="2086"/>
                  </a:cubicBezTo>
                  <a:cubicBezTo>
                    <a:pt x="1379" y="2233"/>
                    <a:pt x="1498" y="2352"/>
                    <a:pt x="1645" y="2352"/>
                  </a:cubicBezTo>
                  <a:lnTo>
                    <a:pt x="2190" y="2352"/>
                  </a:lnTo>
                  <a:lnTo>
                    <a:pt x="2190" y="4111"/>
                  </a:lnTo>
                  <a:cubicBezTo>
                    <a:pt x="2190" y="4294"/>
                    <a:pt x="2040" y="4443"/>
                    <a:pt x="1855" y="4443"/>
                  </a:cubicBezTo>
                  <a:cubicBezTo>
                    <a:pt x="1686" y="4443"/>
                    <a:pt x="1543" y="4317"/>
                    <a:pt x="1523" y="4151"/>
                  </a:cubicBezTo>
                  <a:cubicBezTo>
                    <a:pt x="1509" y="4035"/>
                    <a:pt x="1422" y="3943"/>
                    <a:pt x="1308" y="3921"/>
                  </a:cubicBezTo>
                  <a:cubicBezTo>
                    <a:pt x="1047" y="3872"/>
                    <a:pt x="857" y="3644"/>
                    <a:pt x="857" y="3379"/>
                  </a:cubicBezTo>
                  <a:cubicBezTo>
                    <a:pt x="857" y="3250"/>
                    <a:pt x="901" y="3128"/>
                    <a:pt x="985" y="3028"/>
                  </a:cubicBezTo>
                  <a:cubicBezTo>
                    <a:pt x="1034" y="2968"/>
                    <a:pt x="1054" y="2890"/>
                    <a:pt x="1042" y="2814"/>
                  </a:cubicBezTo>
                  <a:cubicBezTo>
                    <a:pt x="1030" y="2738"/>
                    <a:pt x="985" y="2672"/>
                    <a:pt x="918" y="2631"/>
                  </a:cubicBezTo>
                  <a:cubicBezTo>
                    <a:pt x="677" y="2484"/>
                    <a:pt x="533" y="2228"/>
                    <a:pt x="533" y="1947"/>
                  </a:cubicBezTo>
                  <a:cubicBezTo>
                    <a:pt x="533" y="1532"/>
                    <a:pt x="859" y="1181"/>
                    <a:pt x="1275" y="1148"/>
                  </a:cubicBezTo>
                  <a:cubicBezTo>
                    <a:pt x="1414" y="1137"/>
                    <a:pt x="1520" y="1022"/>
                    <a:pt x="1520" y="883"/>
                  </a:cubicBezTo>
                  <a:lnTo>
                    <a:pt x="1520" y="864"/>
                  </a:lnTo>
                  <a:cubicBezTo>
                    <a:pt x="1520" y="682"/>
                    <a:pt x="1670" y="533"/>
                    <a:pt x="1855" y="533"/>
                  </a:cubicBezTo>
                  <a:close/>
                  <a:moveTo>
                    <a:pt x="3056" y="533"/>
                  </a:moveTo>
                  <a:cubicBezTo>
                    <a:pt x="3241" y="533"/>
                    <a:pt x="3392" y="682"/>
                    <a:pt x="3392" y="864"/>
                  </a:cubicBezTo>
                  <a:lnTo>
                    <a:pt x="3392" y="883"/>
                  </a:lnTo>
                  <a:cubicBezTo>
                    <a:pt x="3392" y="1022"/>
                    <a:pt x="3499" y="1137"/>
                    <a:pt x="3637" y="1148"/>
                  </a:cubicBezTo>
                  <a:cubicBezTo>
                    <a:pt x="3977" y="1175"/>
                    <a:pt x="4258" y="1415"/>
                    <a:pt x="4348" y="1729"/>
                  </a:cubicBezTo>
                  <a:lnTo>
                    <a:pt x="3881" y="1729"/>
                  </a:lnTo>
                  <a:cubicBezTo>
                    <a:pt x="3734" y="1729"/>
                    <a:pt x="3615" y="1848"/>
                    <a:pt x="3615" y="1995"/>
                  </a:cubicBezTo>
                  <a:cubicBezTo>
                    <a:pt x="3615" y="2142"/>
                    <a:pt x="3734" y="2261"/>
                    <a:pt x="3881" y="2261"/>
                  </a:cubicBezTo>
                  <a:lnTo>
                    <a:pt x="4315" y="2261"/>
                  </a:lnTo>
                  <a:cubicBezTo>
                    <a:pt x="4251" y="2412"/>
                    <a:pt x="4141" y="2541"/>
                    <a:pt x="3994" y="2631"/>
                  </a:cubicBezTo>
                  <a:cubicBezTo>
                    <a:pt x="3928" y="2672"/>
                    <a:pt x="3883" y="2738"/>
                    <a:pt x="3870" y="2814"/>
                  </a:cubicBezTo>
                  <a:cubicBezTo>
                    <a:pt x="3857" y="2890"/>
                    <a:pt x="3879" y="2968"/>
                    <a:pt x="3928" y="3028"/>
                  </a:cubicBezTo>
                  <a:cubicBezTo>
                    <a:pt x="4011" y="3128"/>
                    <a:pt x="4054" y="3250"/>
                    <a:pt x="4054" y="3379"/>
                  </a:cubicBezTo>
                  <a:cubicBezTo>
                    <a:pt x="4054" y="3644"/>
                    <a:pt x="3866" y="3872"/>
                    <a:pt x="3604" y="3921"/>
                  </a:cubicBezTo>
                  <a:cubicBezTo>
                    <a:pt x="3490" y="3943"/>
                    <a:pt x="3403" y="4036"/>
                    <a:pt x="3389" y="4151"/>
                  </a:cubicBezTo>
                  <a:cubicBezTo>
                    <a:pt x="3370" y="4317"/>
                    <a:pt x="3227" y="4443"/>
                    <a:pt x="3056" y="4443"/>
                  </a:cubicBezTo>
                  <a:cubicBezTo>
                    <a:pt x="2873" y="4443"/>
                    <a:pt x="2722" y="4294"/>
                    <a:pt x="2722" y="4111"/>
                  </a:cubicBezTo>
                  <a:lnTo>
                    <a:pt x="2722" y="3488"/>
                  </a:lnTo>
                  <a:lnTo>
                    <a:pt x="3060" y="3488"/>
                  </a:lnTo>
                  <a:cubicBezTo>
                    <a:pt x="3206" y="3488"/>
                    <a:pt x="3324" y="3369"/>
                    <a:pt x="3324" y="3222"/>
                  </a:cubicBezTo>
                  <a:cubicBezTo>
                    <a:pt x="3324" y="3075"/>
                    <a:pt x="3206" y="2956"/>
                    <a:pt x="3060" y="2956"/>
                  </a:cubicBezTo>
                  <a:lnTo>
                    <a:pt x="2722" y="2956"/>
                  </a:lnTo>
                  <a:lnTo>
                    <a:pt x="2722" y="864"/>
                  </a:lnTo>
                  <a:cubicBezTo>
                    <a:pt x="2722" y="682"/>
                    <a:pt x="2873" y="533"/>
                    <a:pt x="3056" y="533"/>
                  </a:cubicBezTo>
                  <a:close/>
                  <a:moveTo>
                    <a:pt x="1855" y="1"/>
                  </a:moveTo>
                  <a:cubicBezTo>
                    <a:pt x="1451" y="1"/>
                    <a:pt x="1110" y="279"/>
                    <a:pt x="1014" y="653"/>
                  </a:cubicBezTo>
                  <a:cubicBezTo>
                    <a:pt x="431" y="800"/>
                    <a:pt x="1" y="1331"/>
                    <a:pt x="1" y="1947"/>
                  </a:cubicBezTo>
                  <a:cubicBezTo>
                    <a:pt x="1" y="2324"/>
                    <a:pt x="156" y="2674"/>
                    <a:pt x="427" y="2923"/>
                  </a:cubicBezTo>
                  <a:cubicBezTo>
                    <a:pt x="360" y="3065"/>
                    <a:pt x="325" y="3221"/>
                    <a:pt x="325" y="3379"/>
                  </a:cubicBezTo>
                  <a:cubicBezTo>
                    <a:pt x="325" y="3839"/>
                    <a:pt x="616" y="4241"/>
                    <a:pt x="1037" y="4396"/>
                  </a:cubicBezTo>
                  <a:cubicBezTo>
                    <a:pt x="1156" y="4736"/>
                    <a:pt x="1480" y="4974"/>
                    <a:pt x="1855" y="4974"/>
                  </a:cubicBezTo>
                  <a:cubicBezTo>
                    <a:pt x="2088" y="4974"/>
                    <a:pt x="2300" y="4883"/>
                    <a:pt x="2456" y="4733"/>
                  </a:cubicBezTo>
                  <a:cubicBezTo>
                    <a:pt x="2612" y="4883"/>
                    <a:pt x="2823" y="4974"/>
                    <a:pt x="3056" y="4974"/>
                  </a:cubicBezTo>
                  <a:cubicBezTo>
                    <a:pt x="3431" y="4974"/>
                    <a:pt x="3756" y="4736"/>
                    <a:pt x="3875" y="4396"/>
                  </a:cubicBezTo>
                  <a:cubicBezTo>
                    <a:pt x="4297" y="4242"/>
                    <a:pt x="4586" y="3839"/>
                    <a:pt x="4586" y="3379"/>
                  </a:cubicBezTo>
                  <a:cubicBezTo>
                    <a:pt x="4586" y="3221"/>
                    <a:pt x="4551" y="3065"/>
                    <a:pt x="4486" y="2923"/>
                  </a:cubicBezTo>
                  <a:cubicBezTo>
                    <a:pt x="4756" y="2674"/>
                    <a:pt x="4911" y="2324"/>
                    <a:pt x="4911" y="1947"/>
                  </a:cubicBezTo>
                  <a:cubicBezTo>
                    <a:pt x="4911" y="1331"/>
                    <a:pt x="4481" y="800"/>
                    <a:pt x="3897" y="653"/>
                  </a:cubicBezTo>
                  <a:cubicBezTo>
                    <a:pt x="3803" y="279"/>
                    <a:pt x="3462" y="1"/>
                    <a:pt x="3056" y="1"/>
                  </a:cubicBezTo>
                  <a:cubicBezTo>
                    <a:pt x="2823" y="1"/>
                    <a:pt x="2612" y="93"/>
                    <a:pt x="2456" y="243"/>
                  </a:cubicBezTo>
                  <a:cubicBezTo>
                    <a:pt x="2300" y="93"/>
                    <a:pt x="2088" y="1"/>
                    <a:pt x="1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6199438" y="1520964"/>
              <a:ext cx="306667" cy="512604"/>
            </a:xfrm>
            <a:custGeom>
              <a:avLst/>
              <a:gdLst/>
              <a:ahLst/>
              <a:cxnLst/>
              <a:rect l="l" t="t" r="r" b="b"/>
              <a:pathLst>
                <a:path w="9246" h="15455" extrusionOk="0">
                  <a:moveTo>
                    <a:pt x="8484" y="532"/>
                  </a:moveTo>
                  <a:lnTo>
                    <a:pt x="8484" y="986"/>
                  </a:lnTo>
                  <a:lnTo>
                    <a:pt x="8025" y="986"/>
                  </a:lnTo>
                  <a:lnTo>
                    <a:pt x="8025" y="532"/>
                  </a:lnTo>
                  <a:close/>
                  <a:moveTo>
                    <a:pt x="991" y="1947"/>
                  </a:moveTo>
                  <a:lnTo>
                    <a:pt x="991" y="2401"/>
                  </a:lnTo>
                  <a:lnTo>
                    <a:pt x="532" y="2401"/>
                  </a:lnTo>
                  <a:lnTo>
                    <a:pt x="532" y="1947"/>
                  </a:lnTo>
                  <a:close/>
                  <a:moveTo>
                    <a:pt x="5882" y="4525"/>
                  </a:moveTo>
                  <a:cubicBezTo>
                    <a:pt x="5930" y="4525"/>
                    <a:pt x="5970" y="4566"/>
                    <a:pt x="5970" y="4615"/>
                  </a:cubicBezTo>
                  <a:lnTo>
                    <a:pt x="5970" y="5361"/>
                  </a:lnTo>
                  <a:cubicBezTo>
                    <a:pt x="5970" y="5409"/>
                    <a:pt x="5930" y="5449"/>
                    <a:pt x="5882" y="5449"/>
                  </a:cubicBezTo>
                  <a:lnTo>
                    <a:pt x="3181" y="5449"/>
                  </a:lnTo>
                  <a:cubicBezTo>
                    <a:pt x="3132" y="5449"/>
                    <a:pt x="3091" y="5409"/>
                    <a:pt x="3091" y="5361"/>
                  </a:cubicBezTo>
                  <a:lnTo>
                    <a:pt x="3091" y="4615"/>
                  </a:lnTo>
                  <a:cubicBezTo>
                    <a:pt x="3091" y="4566"/>
                    <a:pt x="3132" y="4525"/>
                    <a:pt x="3181" y="4525"/>
                  </a:cubicBezTo>
                  <a:close/>
                  <a:moveTo>
                    <a:pt x="5224" y="5981"/>
                  </a:moveTo>
                  <a:lnTo>
                    <a:pt x="5224" y="6746"/>
                  </a:lnTo>
                  <a:lnTo>
                    <a:pt x="3838" y="6746"/>
                  </a:lnTo>
                  <a:lnTo>
                    <a:pt x="3838" y="5981"/>
                  </a:lnTo>
                  <a:close/>
                  <a:moveTo>
                    <a:pt x="8236" y="7815"/>
                  </a:moveTo>
                  <a:cubicBezTo>
                    <a:pt x="8249" y="7817"/>
                    <a:pt x="8270" y="7829"/>
                    <a:pt x="8278" y="7839"/>
                  </a:cubicBezTo>
                  <a:lnTo>
                    <a:pt x="8688" y="8544"/>
                  </a:lnTo>
                  <a:cubicBezTo>
                    <a:pt x="8691" y="8555"/>
                    <a:pt x="8691" y="8579"/>
                    <a:pt x="8688" y="8590"/>
                  </a:cubicBezTo>
                  <a:lnTo>
                    <a:pt x="8278" y="9297"/>
                  </a:lnTo>
                  <a:cubicBezTo>
                    <a:pt x="8270" y="9305"/>
                    <a:pt x="8249" y="9317"/>
                    <a:pt x="8236" y="9320"/>
                  </a:cubicBezTo>
                  <a:lnTo>
                    <a:pt x="7416" y="9320"/>
                  </a:lnTo>
                  <a:cubicBezTo>
                    <a:pt x="7405" y="9318"/>
                    <a:pt x="7383" y="9306"/>
                    <a:pt x="7375" y="9297"/>
                  </a:cubicBezTo>
                  <a:lnTo>
                    <a:pt x="6965" y="8590"/>
                  </a:lnTo>
                  <a:cubicBezTo>
                    <a:pt x="6961" y="8579"/>
                    <a:pt x="6961" y="8555"/>
                    <a:pt x="6965" y="8544"/>
                  </a:cubicBezTo>
                  <a:lnTo>
                    <a:pt x="7375" y="7839"/>
                  </a:lnTo>
                  <a:cubicBezTo>
                    <a:pt x="7383" y="7829"/>
                    <a:pt x="7405" y="7817"/>
                    <a:pt x="7416" y="7815"/>
                  </a:cubicBezTo>
                  <a:close/>
                  <a:moveTo>
                    <a:pt x="7937" y="0"/>
                  </a:moveTo>
                  <a:cubicBezTo>
                    <a:pt x="7692" y="0"/>
                    <a:pt x="7493" y="200"/>
                    <a:pt x="7493" y="444"/>
                  </a:cubicBezTo>
                  <a:lnTo>
                    <a:pt x="7493" y="1074"/>
                  </a:lnTo>
                  <a:cubicBezTo>
                    <a:pt x="7493" y="1319"/>
                    <a:pt x="7692" y="1518"/>
                    <a:pt x="7937" y="1518"/>
                  </a:cubicBezTo>
                  <a:lnTo>
                    <a:pt x="7961" y="1518"/>
                  </a:lnTo>
                  <a:lnTo>
                    <a:pt x="7961" y="2645"/>
                  </a:lnTo>
                  <a:lnTo>
                    <a:pt x="6574" y="2645"/>
                  </a:lnTo>
                  <a:lnTo>
                    <a:pt x="6574" y="2303"/>
                  </a:lnTo>
                  <a:cubicBezTo>
                    <a:pt x="6574" y="2157"/>
                    <a:pt x="6455" y="2038"/>
                    <a:pt x="6308" y="2038"/>
                  </a:cubicBezTo>
                  <a:cubicBezTo>
                    <a:pt x="6161" y="2038"/>
                    <a:pt x="6042" y="2157"/>
                    <a:pt x="6042" y="2303"/>
                  </a:cubicBezTo>
                  <a:lnTo>
                    <a:pt x="6042" y="2645"/>
                  </a:lnTo>
                  <a:lnTo>
                    <a:pt x="5659" y="2645"/>
                  </a:lnTo>
                  <a:cubicBezTo>
                    <a:pt x="5415" y="2645"/>
                    <a:pt x="5216" y="2845"/>
                    <a:pt x="5216" y="3089"/>
                  </a:cubicBezTo>
                  <a:lnTo>
                    <a:pt x="5216" y="3994"/>
                  </a:lnTo>
                  <a:lnTo>
                    <a:pt x="4969" y="3994"/>
                  </a:lnTo>
                  <a:lnTo>
                    <a:pt x="4969" y="1356"/>
                  </a:lnTo>
                  <a:cubicBezTo>
                    <a:pt x="4969" y="1111"/>
                    <a:pt x="4771" y="913"/>
                    <a:pt x="4526" y="913"/>
                  </a:cubicBezTo>
                  <a:lnTo>
                    <a:pt x="3091" y="913"/>
                  </a:lnTo>
                  <a:lnTo>
                    <a:pt x="3091" y="602"/>
                  </a:lnTo>
                  <a:cubicBezTo>
                    <a:pt x="3091" y="455"/>
                    <a:pt x="2972" y="336"/>
                    <a:pt x="2826" y="336"/>
                  </a:cubicBezTo>
                  <a:cubicBezTo>
                    <a:pt x="2679" y="336"/>
                    <a:pt x="2561" y="455"/>
                    <a:pt x="2561" y="602"/>
                  </a:cubicBezTo>
                  <a:lnTo>
                    <a:pt x="2561" y="1002"/>
                  </a:lnTo>
                  <a:cubicBezTo>
                    <a:pt x="2561" y="1246"/>
                    <a:pt x="2759" y="1444"/>
                    <a:pt x="3003" y="1444"/>
                  </a:cubicBezTo>
                  <a:lnTo>
                    <a:pt x="4437" y="1444"/>
                  </a:lnTo>
                  <a:lnTo>
                    <a:pt x="4437" y="3994"/>
                  </a:lnTo>
                  <a:lnTo>
                    <a:pt x="4144" y="3994"/>
                  </a:lnTo>
                  <a:lnTo>
                    <a:pt x="4144" y="2352"/>
                  </a:lnTo>
                  <a:cubicBezTo>
                    <a:pt x="4144" y="2107"/>
                    <a:pt x="3945" y="1909"/>
                    <a:pt x="3700" y="1909"/>
                  </a:cubicBezTo>
                  <a:lnTo>
                    <a:pt x="1522" y="1909"/>
                  </a:lnTo>
                  <a:lnTo>
                    <a:pt x="1522" y="1859"/>
                  </a:lnTo>
                  <a:cubicBezTo>
                    <a:pt x="1522" y="1614"/>
                    <a:pt x="1324" y="1416"/>
                    <a:pt x="1080" y="1416"/>
                  </a:cubicBezTo>
                  <a:lnTo>
                    <a:pt x="443" y="1416"/>
                  </a:lnTo>
                  <a:cubicBezTo>
                    <a:pt x="199" y="1416"/>
                    <a:pt x="1" y="1614"/>
                    <a:pt x="1" y="1859"/>
                  </a:cubicBezTo>
                  <a:lnTo>
                    <a:pt x="1" y="2490"/>
                  </a:lnTo>
                  <a:cubicBezTo>
                    <a:pt x="1" y="2735"/>
                    <a:pt x="199" y="2933"/>
                    <a:pt x="443" y="2933"/>
                  </a:cubicBezTo>
                  <a:lnTo>
                    <a:pt x="1080" y="2933"/>
                  </a:lnTo>
                  <a:cubicBezTo>
                    <a:pt x="1324" y="2933"/>
                    <a:pt x="1522" y="2735"/>
                    <a:pt x="1522" y="2490"/>
                  </a:cubicBezTo>
                  <a:lnTo>
                    <a:pt x="1522" y="2441"/>
                  </a:lnTo>
                  <a:lnTo>
                    <a:pt x="3612" y="2441"/>
                  </a:lnTo>
                  <a:lnTo>
                    <a:pt x="3612" y="3994"/>
                  </a:lnTo>
                  <a:lnTo>
                    <a:pt x="3181" y="3994"/>
                  </a:lnTo>
                  <a:cubicBezTo>
                    <a:pt x="2838" y="3994"/>
                    <a:pt x="2560" y="4273"/>
                    <a:pt x="2560" y="4615"/>
                  </a:cubicBezTo>
                  <a:lnTo>
                    <a:pt x="2560" y="5361"/>
                  </a:lnTo>
                  <a:cubicBezTo>
                    <a:pt x="2560" y="5703"/>
                    <a:pt x="2839" y="5981"/>
                    <a:pt x="3181" y="5981"/>
                  </a:cubicBezTo>
                  <a:lnTo>
                    <a:pt x="3306" y="5981"/>
                  </a:lnTo>
                  <a:lnTo>
                    <a:pt x="3306" y="7278"/>
                  </a:lnTo>
                  <a:cubicBezTo>
                    <a:pt x="1545" y="7811"/>
                    <a:pt x="334" y="9426"/>
                    <a:pt x="334" y="11276"/>
                  </a:cubicBezTo>
                  <a:cubicBezTo>
                    <a:pt x="334" y="13580"/>
                    <a:pt x="2217" y="15455"/>
                    <a:pt x="4531" y="15455"/>
                  </a:cubicBezTo>
                  <a:cubicBezTo>
                    <a:pt x="5344" y="15455"/>
                    <a:pt x="6133" y="15223"/>
                    <a:pt x="6812" y="14785"/>
                  </a:cubicBezTo>
                  <a:cubicBezTo>
                    <a:pt x="6935" y="14705"/>
                    <a:pt x="6970" y="14540"/>
                    <a:pt x="6891" y="14417"/>
                  </a:cubicBezTo>
                  <a:cubicBezTo>
                    <a:pt x="6840" y="14338"/>
                    <a:pt x="6755" y="14296"/>
                    <a:pt x="6668" y="14296"/>
                  </a:cubicBezTo>
                  <a:cubicBezTo>
                    <a:pt x="6618" y="14296"/>
                    <a:pt x="6568" y="14309"/>
                    <a:pt x="6524" y="14338"/>
                  </a:cubicBezTo>
                  <a:cubicBezTo>
                    <a:pt x="5930" y="14721"/>
                    <a:pt x="5241" y="14923"/>
                    <a:pt x="4531" y="14923"/>
                  </a:cubicBezTo>
                  <a:cubicBezTo>
                    <a:pt x="2509" y="14923"/>
                    <a:pt x="865" y="13287"/>
                    <a:pt x="865" y="11276"/>
                  </a:cubicBezTo>
                  <a:cubicBezTo>
                    <a:pt x="865" y="9600"/>
                    <a:pt x="2005" y="8146"/>
                    <a:pt x="3637" y="7739"/>
                  </a:cubicBezTo>
                  <a:cubicBezTo>
                    <a:pt x="3755" y="7709"/>
                    <a:pt x="3838" y="7602"/>
                    <a:pt x="3838" y="7480"/>
                  </a:cubicBezTo>
                  <a:lnTo>
                    <a:pt x="3838" y="7278"/>
                  </a:lnTo>
                  <a:lnTo>
                    <a:pt x="5224" y="7278"/>
                  </a:lnTo>
                  <a:lnTo>
                    <a:pt x="5224" y="7480"/>
                  </a:lnTo>
                  <a:cubicBezTo>
                    <a:pt x="5224" y="7602"/>
                    <a:pt x="5307" y="7709"/>
                    <a:pt x="5426" y="7739"/>
                  </a:cubicBezTo>
                  <a:cubicBezTo>
                    <a:pt x="5830" y="7840"/>
                    <a:pt x="6203" y="8005"/>
                    <a:pt x="6537" y="8222"/>
                  </a:cubicBezTo>
                  <a:lnTo>
                    <a:pt x="6503" y="8280"/>
                  </a:lnTo>
                  <a:cubicBezTo>
                    <a:pt x="6407" y="8446"/>
                    <a:pt x="6407" y="8688"/>
                    <a:pt x="6503" y="8854"/>
                  </a:cubicBezTo>
                  <a:lnTo>
                    <a:pt x="6917" y="9566"/>
                  </a:lnTo>
                  <a:cubicBezTo>
                    <a:pt x="7012" y="9732"/>
                    <a:pt x="7221" y="9852"/>
                    <a:pt x="7413" y="9852"/>
                  </a:cubicBezTo>
                  <a:lnTo>
                    <a:pt x="7907" y="9852"/>
                  </a:lnTo>
                  <a:cubicBezTo>
                    <a:pt x="8094" y="10291"/>
                    <a:pt x="8197" y="10774"/>
                    <a:pt x="8197" y="11276"/>
                  </a:cubicBezTo>
                  <a:cubicBezTo>
                    <a:pt x="8197" y="12038"/>
                    <a:pt x="7963" y="12767"/>
                    <a:pt x="7522" y="13386"/>
                  </a:cubicBezTo>
                  <a:cubicBezTo>
                    <a:pt x="7436" y="13505"/>
                    <a:pt x="7463" y="13672"/>
                    <a:pt x="7583" y="13757"/>
                  </a:cubicBezTo>
                  <a:cubicBezTo>
                    <a:pt x="7630" y="13790"/>
                    <a:pt x="7684" y="13806"/>
                    <a:pt x="7737" y="13806"/>
                  </a:cubicBezTo>
                  <a:cubicBezTo>
                    <a:pt x="7820" y="13806"/>
                    <a:pt x="7902" y="13768"/>
                    <a:pt x="7954" y="13695"/>
                  </a:cubicBezTo>
                  <a:cubicBezTo>
                    <a:pt x="8460" y="12986"/>
                    <a:pt x="8728" y="12149"/>
                    <a:pt x="8728" y="11276"/>
                  </a:cubicBezTo>
                  <a:cubicBezTo>
                    <a:pt x="8728" y="10761"/>
                    <a:pt x="8634" y="10264"/>
                    <a:pt x="8459" y="9804"/>
                  </a:cubicBezTo>
                  <a:cubicBezTo>
                    <a:pt x="8574" y="9753"/>
                    <a:pt x="8677" y="9668"/>
                    <a:pt x="8736" y="9566"/>
                  </a:cubicBezTo>
                  <a:lnTo>
                    <a:pt x="9149" y="8854"/>
                  </a:lnTo>
                  <a:cubicBezTo>
                    <a:pt x="9246" y="8688"/>
                    <a:pt x="9246" y="8446"/>
                    <a:pt x="9149" y="8281"/>
                  </a:cubicBezTo>
                  <a:lnTo>
                    <a:pt x="8736" y="7569"/>
                  </a:lnTo>
                  <a:cubicBezTo>
                    <a:pt x="8641" y="7403"/>
                    <a:pt x="8431" y="7283"/>
                    <a:pt x="8240" y="7283"/>
                  </a:cubicBezTo>
                  <a:lnTo>
                    <a:pt x="7413" y="7283"/>
                  </a:lnTo>
                  <a:cubicBezTo>
                    <a:pt x="7221" y="7283"/>
                    <a:pt x="7012" y="7403"/>
                    <a:pt x="6917" y="7569"/>
                  </a:cubicBezTo>
                  <a:lnTo>
                    <a:pt x="6804" y="7763"/>
                  </a:lnTo>
                  <a:cubicBezTo>
                    <a:pt x="6484" y="7557"/>
                    <a:pt x="6134" y="7392"/>
                    <a:pt x="5756" y="7278"/>
                  </a:cubicBezTo>
                  <a:lnTo>
                    <a:pt x="5756" y="5981"/>
                  </a:lnTo>
                  <a:lnTo>
                    <a:pt x="5882" y="5981"/>
                  </a:lnTo>
                  <a:cubicBezTo>
                    <a:pt x="6224" y="5981"/>
                    <a:pt x="6502" y="5703"/>
                    <a:pt x="6502" y="5361"/>
                  </a:cubicBezTo>
                  <a:lnTo>
                    <a:pt x="6502" y="4615"/>
                  </a:lnTo>
                  <a:cubicBezTo>
                    <a:pt x="6502" y="4273"/>
                    <a:pt x="6224" y="3994"/>
                    <a:pt x="5882" y="3994"/>
                  </a:cubicBezTo>
                  <a:lnTo>
                    <a:pt x="5748" y="3994"/>
                  </a:lnTo>
                  <a:lnTo>
                    <a:pt x="5748" y="3177"/>
                  </a:lnTo>
                  <a:lnTo>
                    <a:pt x="8049" y="3177"/>
                  </a:lnTo>
                  <a:cubicBezTo>
                    <a:pt x="8294" y="3177"/>
                    <a:pt x="8493" y="2978"/>
                    <a:pt x="8493" y="2734"/>
                  </a:cubicBezTo>
                  <a:lnTo>
                    <a:pt x="8493" y="1518"/>
                  </a:lnTo>
                  <a:lnTo>
                    <a:pt x="8572" y="1518"/>
                  </a:lnTo>
                  <a:cubicBezTo>
                    <a:pt x="8816" y="1518"/>
                    <a:pt x="9016" y="1319"/>
                    <a:pt x="9016" y="1074"/>
                  </a:cubicBezTo>
                  <a:lnTo>
                    <a:pt x="9016" y="444"/>
                  </a:lnTo>
                  <a:cubicBezTo>
                    <a:pt x="9016" y="200"/>
                    <a:pt x="8816" y="0"/>
                    <a:pt x="8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6487962" y="1717348"/>
              <a:ext cx="70514" cy="64842"/>
            </a:xfrm>
            <a:custGeom>
              <a:avLst/>
              <a:gdLst/>
              <a:ahLst/>
              <a:cxnLst/>
              <a:rect l="l" t="t" r="r" b="b"/>
              <a:pathLst>
                <a:path w="2126" h="1955" extrusionOk="0">
                  <a:moveTo>
                    <a:pt x="1295" y="533"/>
                  </a:moveTo>
                  <a:cubicBezTo>
                    <a:pt x="1307" y="535"/>
                    <a:pt x="1329" y="547"/>
                    <a:pt x="1337" y="556"/>
                  </a:cubicBezTo>
                  <a:lnTo>
                    <a:pt x="1568" y="955"/>
                  </a:lnTo>
                  <a:cubicBezTo>
                    <a:pt x="1571" y="966"/>
                    <a:pt x="1571" y="989"/>
                    <a:pt x="1568" y="1001"/>
                  </a:cubicBezTo>
                  <a:lnTo>
                    <a:pt x="1337" y="1399"/>
                  </a:lnTo>
                  <a:cubicBezTo>
                    <a:pt x="1329" y="1408"/>
                    <a:pt x="1307" y="1421"/>
                    <a:pt x="1295" y="1424"/>
                  </a:cubicBezTo>
                  <a:lnTo>
                    <a:pt x="831" y="1424"/>
                  </a:lnTo>
                  <a:cubicBezTo>
                    <a:pt x="820" y="1421"/>
                    <a:pt x="798" y="1408"/>
                    <a:pt x="790" y="1399"/>
                  </a:cubicBezTo>
                  <a:lnTo>
                    <a:pt x="559" y="1001"/>
                  </a:lnTo>
                  <a:cubicBezTo>
                    <a:pt x="555" y="989"/>
                    <a:pt x="555" y="966"/>
                    <a:pt x="559" y="955"/>
                  </a:cubicBezTo>
                  <a:lnTo>
                    <a:pt x="790" y="556"/>
                  </a:lnTo>
                  <a:cubicBezTo>
                    <a:pt x="798" y="547"/>
                    <a:pt x="820" y="535"/>
                    <a:pt x="831" y="533"/>
                  </a:cubicBezTo>
                  <a:close/>
                  <a:moveTo>
                    <a:pt x="828" y="1"/>
                  </a:moveTo>
                  <a:cubicBezTo>
                    <a:pt x="636" y="1"/>
                    <a:pt x="428" y="121"/>
                    <a:pt x="332" y="286"/>
                  </a:cubicBezTo>
                  <a:lnTo>
                    <a:pt x="97" y="691"/>
                  </a:lnTo>
                  <a:cubicBezTo>
                    <a:pt x="0" y="857"/>
                    <a:pt x="0" y="1098"/>
                    <a:pt x="97" y="1265"/>
                  </a:cubicBezTo>
                  <a:lnTo>
                    <a:pt x="332" y="1669"/>
                  </a:lnTo>
                  <a:cubicBezTo>
                    <a:pt x="428" y="1834"/>
                    <a:pt x="636" y="1955"/>
                    <a:pt x="828" y="1955"/>
                  </a:cubicBezTo>
                  <a:lnTo>
                    <a:pt x="1299" y="1955"/>
                  </a:lnTo>
                  <a:cubicBezTo>
                    <a:pt x="1490" y="1955"/>
                    <a:pt x="1699" y="1834"/>
                    <a:pt x="1795" y="1669"/>
                  </a:cubicBezTo>
                  <a:lnTo>
                    <a:pt x="2030" y="1265"/>
                  </a:lnTo>
                  <a:cubicBezTo>
                    <a:pt x="2126" y="1098"/>
                    <a:pt x="2126" y="857"/>
                    <a:pt x="2030" y="691"/>
                  </a:cubicBezTo>
                  <a:lnTo>
                    <a:pt x="1795" y="286"/>
                  </a:lnTo>
                  <a:cubicBezTo>
                    <a:pt x="1699" y="121"/>
                    <a:pt x="1490" y="1"/>
                    <a:pt x="1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6162888" y="1478111"/>
              <a:ext cx="50514" cy="50381"/>
            </a:xfrm>
            <a:custGeom>
              <a:avLst/>
              <a:gdLst/>
              <a:ahLst/>
              <a:cxnLst/>
              <a:rect l="l" t="t" r="r" b="b"/>
              <a:pathLst>
                <a:path w="1523" h="1519" extrusionOk="0">
                  <a:moveTo>
                    <a:pt x="991" y="533"/>
                  </a:moveTo>
                  <a:lnTo>
                    <a:pt x="991" y="986"/>
                  </a:lnTo>
                  <a:lnTo>
                    <a:pt x="532" y="986"/>
                  </a:lnTo>
                  <a:lnTo>
                    <a:pt x="532" y="533"/>
                  </a:lnTo>
                  <a:close/>
                  <a:moveTo>
                    <a:pt x="444" y="1"/>
                  </a:moveTo>
                  <a:cubicBezTo>
                    <a:pt x="199" y="1"/>
                    <a:pt x="0" y="199"/>
                    <a:pt x="0" y="443"/>
                  </a:cubicBezTo>
                  <a:lnTo>
                    <a:pt x="0" y="1075"/>
                  </a:lnTo>
                  <a:cubicBezTo>
                    <a:pt x="0" y="1319"/>
                    <a:pt x="199" y="1518"/>
                    <a:pt x="444" y="1518"/>
                  </a:cubicBezTo>
                  <a:lnTo>
                    <a:pt x="1079" y="1518"/>
                  </a:lnTo>
                  <a:cubicBezTo>
                    <a:pt x="1324" y="1518"/>
                    <a:pt x="1523" y="1319"/>
                    <a:pt x="1523" y="1075"/>
                  </a:cubicBezTo>
                  <a:lnTo>
                    <a:pt x="1523" y="443"/>
                  </a:lnTo>
                  <a:cubicBezTo>
                    <a:pt x="1523" y="199"/>
                    <a:pt x="1324" y="1"/>
                    <a:pt x="1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6526636" y="1467531"/>
              <a:ext cx="50547" cy="50381"/>
            </a:xfrm>
            <a:custGeom>
              <a:avLst/>
              <a:gdLst/>
              <a:ahLst/>
              <a:cxnLst/>
              <a:rect l="l" t="t" r="r" b="b"/>
              <a:pathLst>
                <a:path w="1524" h="1519" extrusionOk="0">
                  <a:moveTo>
                    <a:pt x="992" y="532"/>
                  </a:moveTo>
                  <a:lnTo>
                    <a:pt x="992" y="986"/>
                  </a:lnTo>
                  <a:lnTo>
                    <a:pt x="533" y="986"/>
                  </a:lnTo>
                  <a:lnTo>
                    <a:pt x="533" y="532"/>
                  </a:lnTo>
                  <a:close/>
                  <a:moveTo>
                    <a:pt x="444" y="0"/>
                  </a:moveTo>
                  <a:cubicBezTo>
                    <a:pt x="200" y="0"/>
                    <a:pt x="1" y="200"/>
                    <a:pt x="1" y="444"/>
                  </a:cubicBezTo>
                  <a:lnTo>
                    <a:pt x="1" y="1074"/>
                  </a:lnTo>
                  <a:cubicBezTo>
                    <a:pt x="1" y="1319"/>
                    <a:pt x="200" y="1518"/>
                    <a:pt x="444" y="1518"/>
                  </a:cubicBezTo>
                  <a:lnTo>
                    <a:pt x="1080" y="1518"/>
                  </a:lnTo>
                  <a:cubicBezTo>
                    <a:pt x="1324" y="1518"/>
                    <a:pt x="1523" y="1319"/>
                    <a:pt x="1523" y="1074"/>
                  </a:cubicBezTo>
                  <a:lnTo>
                    <a:pt x="1523" y="444"/>
                  </a:lnTo>
                  <a:cubicBezTo>
                    <a:pt x="1523" y="200"/>
                    <a:pt x="1324" y="0"/>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6268626" y="1431577"/>
              <a:ext cx="50481" cy="73499"/>
            </a:xfrm>
            <a:custGeom>
              <a:avLst/>
              <a:gdLst/>
              <a:ahLst/>
              <a:cxnLst/>
              <a:rect l="l" t="t" r="r" b="b"/>
              <a:pathLst>
                <a:path w="1522" h="2216" extrusionOk="0">
                  <a:moveTo>
                    <a:pt x="990" y="531"/>
                  </a:moveTo>
                  <a:lnTo>
                    <a:pt x="990" y="986"/>
                  </a:lnTo>
                  <a:lnTo>
                    <a:pt x="531" y="986"/>
                  </a:lnTo>
                  <a:lnTo>
                    <a:pt x="531" y="531"/>
                  </a:lnTo>
                  <a:close/>
                  <a:moveTo>
                    <a:pt x="443" y="0"/>
                  </a:moveTo>
                  <a:cubicBezTo>
                    <a:pt x="198" y="0"/>
                    <a:pt x="0" y="198"/>
                    <a:pt x="0" y="443"/>
                  </a:cubicBezTo>
                  <a:lnTo>
                    <a:pt x="0" y="1074"/>
                  </a:lnTo>
                  <a:cubicBezTo>
                    <a:pt x="0" y="1319"/>
                    <a:pt x="198" y="1518"/>
                    <a:pt x="443" y="1518"/>
                  </a:cubicBezTo>
                  <a:lnTo>
                    <a:pt x="475" y="1518"/>
                  </a:lnTo>
                  <a:lnTo>
                    <a:pt x="475" y="1950"/>
                  </a:lnTo>
                  <a:cubicBezTo>
                    <a:pt x="475" y="2097"/>
                    <a:pt x="593" y="2216"/>
                    <a:pt x="739" y="2216"/>
                  </a:cubicBezTo>
                  <a:cubicBezTo>
                    <a:pt x="886" y="2216"/>
                    <a:pt x="1005" y="2097"/>
                    <a:pt x="1005" y="1950"/>
                  </a:cubicBezTo>
                  <a:lnTo>
                    <a:pt x="1005" y="1518"/>
                  </a:lnTo>
                  <a:lnTo>
                    <a:pt x="1079" y="1518"/>
                  </a:lnTo>
                  <a:cubicBezTo>
                    <a:pt x="1324" y="1518"/>
                    <a:pt x="1522" y="1319"/>
                    <a:pt x="1522" y="1074"/>
                  </a:cubicBezTo>
                  <a:lnTo>
                    <a:pt x="1522" y="443"/>
                  </a:lnTo>
                  <a:cubicBezTo>
                    <a:pt x="1522" y="198"/>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6383418" y="1467498"/>
              <a:ext cx="50481" cy="95191"/>
            </a:xfrm>
            <a:custGeom>
              <a:avLst/>
              <a:gdLst/>
              <a:ahLst/>
              <a:cxnLst/>
              <a:rect l="l" t="t" r="r" b="b"/>
              <a:pathLst>
                <a:path w="1522" h="2870" extrusionOk="0">
                  <a:moveTo>
                    <a:pt x="991" y="532"/>
                  </a:moveTo>
                  <a:lnTo>
                    <a:pt x="991" y="986"/>
                  </a:lnTo>
                  <a:lnTo>
                    <a:pt x="532" y="986"/>
                  </a:lnTo>
                  <a:lnTo>
                    <a:pt x="532" y="532"/>
                  </a:lnTo>
                  <a:close/>
                  <a:moveTo>
                    <a:pt x="444" y="0"/>
                  </a:moveTo>
                  <a:cubicBezTo>
                    <a:pt x="200" y="0"/>
                    <a:pt x="0" y="200"/>
                    <a:pt x="0" y="444"/>
                  </a:cubicBezTo>
                  <a:lnTo>
                    <a:pt x="0" y="1075"/>
                  </a:lnTo>
                  <a:cubicBezTo>
                    <a:pt x="0" y="1320"/>
                    <a:pt x="198" y="1518"/>
                    <a:pt x="443" y="1518"/>
                  </a:cubicBezTo>
                  <a:lnTo>
                    <a:pt x="495" y="1518"/>
                  </a:lnTo>
                  <a:lnTo>
                    <a:pt x="495" y="2603"/>
                  </a:lnTo>
                  <a:cubicBezTo>
                    <a:pt x="495" y="2751"/>
                    <a:pt x="614" y="2869"/>
                    <a:pt x="761" y="2869"/>
                  </a:cubicBezTo>
                  <a:cubicBezTo>
                    <a:pt x="908" y="2869"/>
                    <a:pt x="1027" y="2751"/>
                    <a:pt x="1027" y="2603"/>
                  </a:cubicBezTo>
                  <a:lnTo>
                    <a:pt x="1027" y="1518"/>
                  </a:lnTo>
                  <a:lnTo>
                    <a:pt x="1079" y="1518"/>
                  </a:lnTo>
                  <a:cubicBezTo>
                    <a:pt x="1324" y="1518"/>
                    <a:pt x="1522" y="1320"/>
                    <a:pt x="1522" y="1075"/>
                  </a:cubicBezTo>
                  <a:lnTo>
                    <a:pt x="1522" y="444"/>
                  </a:lnTo>
                  <a:cubicBezTo>
                    <a:pt x="1522" y="200"/>
                    <a:pt x="1324" y="0"/>
                    <a:pt x="1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6" name="Google Shape;1786;p51"/>
          <p:cNvGrpSpPr/>
          <p:nvPr/>
        </p:nvGrpSpPr>
        <p:grpSpPr>
          <a:xfrm>
            <a:off x="3702586" y="3426738"/>
            <a:ext cx="392377" cy="365773"/>
            <a:chOff x="4002290" y="2305475"/>
            <a:chExt cx="601990" cy="567794"/>
          </a:xfrm>
        </p:grpSpPr>
        <p:sp>
          <p:nvSpPr>
            <p:cNvPr id="1787" name="Google Shape;1787;p51"/>
            <p:cNvSpPr/>
            <p:nvPr/>
          </p:nvSpPr>
          <p:spPr>
            <a:xfrm>
              <a:off x="4123717" y="2467995"/>
              <a:ext cx="36086" cy="55058"/>
            </a:xfrm>
            <a:custGeom>
              <a:avLst/>
              <a:gdLst/>
              <a:ahLst/>
              <a:cxnLst/>
              <a:rect l="l" t="t" r="r" b="b"/>
              <a:pathLst>
                <a:path w="1088" h="1660" extrusionOk="0">
                  <a:moveTo>
                    <a:pt x="267" y="0"/>
                  </a:moveTo>
                  <a:cubicBezTo>
                    <a:pt x="120" y="0"/>
                    <a:pt x="1" y="119"/>
                    <a:pt x="1" y="265"/>
                  </a:cubicBezTo>
                  <a:lnTo>
                    <a:pt x="1" y="1039"/>
                  </a:lnTo>
                  <a:cubicBezTo>
                    <a:pt x="1" y="1381"/>
                    <a:pt x="244" y="1659"/>
                    <a:pt x="544" y="1659"/>
                  </a:cubicBezTo>
                  <a:lnTo>
                    <a:pt x="821" y="1659"/>
                  </a:lnTo>
                  <a:cubicBezTo>
                    <a:pt x="968" y="1659"/>
                    <a:pt x="1087" y="1540"/>
                    <a:pt x="1087" y="1393"/>
                  </a:cubicBezTo>
                  <a:cubicBezTo>
                    <a:pt x="1087" y="1247"/>
                    <a:pt x="968" y="1128"/>
                    <a:pt x="821" y="1128"/>
                  </a:cubicBezTo>
                  <a:lnTo>
                    <a:pt x="559" y="1128"/>
                  </a:lnTo>
                  <a:cubicBezTo>
                    <a:pt x="549" y="1116"/>
                    <a:pt x="533" y="1085"/>
                    <a:pt x="533" y="1039"/>
                  </a:cubicBezTo>
                  <a:lnTo>
                    <a:pt x="533" y="265"/>
                  </a:lnTo>
                  <a:cubicBezTo>
                    <a:pt x="533" y="119"/>
                    <a:pt x="414" y="0"/>
                    <a:pt x="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4077382" y="2453269"/>
              <a:ext cx="17678" cy="39337"/>
            </a:xfrm>
            <a:custGeom>
              <a:avLst/>
              <a:gdLst/>
              <a:ahLst/>
              <a:cxnLst/>
              <a:rect l="l" t="t" r="r" b="b"/>
              <a:pathLst>
                <a:path w="533" h="1186" extrusionOk="0">
                  <a:moveTo>
                    <a:pt x="266" y="1"/>
                  </a:moveTo>
                  <a:cubicBezTo>
                    <a:pt x="120" y="1"/>
                    <a:pt x="0" y="120"/>
                    <a:pt x="0" y="267"/>
                  </a:cubicBezTo>
                  <a:lnTo>
                    <a:pt x="0" y="920"/>
                  </a:lnTo>
                  <a:cubicBezTo>
                    <a:pt x="0" y="1066"/>
                    <a:pt x="120"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4180002" y="2453269"/>
              <a:ext cx="17645" cy="39337"/>
            </a:xfrm>
            <a:custGeom>
              <a:avLst/>
              <a:gdLst/>
              <a:ahLst/>
              <a:cxnLst/>
              <a:rect l="l" t="t" r="r" b="b"/>
              <a:pathLst>
                <a:path w="532" h="1186" extrusionOk="0">
                  <a:moveTo>
                    <a:pt x="266" y="1"/>
                  </a:moveTo>
                  <a:cubicBezTo>
                    <a:pt x="119" y="1"/>
                    <a:pt x="0" y="120"/>
                    <a:pt x="0" y="267"/>
                  </a:cubicBezTo>
                  <a:lnTo>
                    <a:pt x="0" y="920"/>
                  </a:lnTo>
                  <a:cubicBezTo>
                    <a:pt x="0" y="1066"/>
                    <a:pt x="119" y="1185"/>
                    <a:pt x="266" y="1185"/>
                  </a:cubicBezTo>
                  <a:cubicBezTo>
                    <a:pt x="413" y="1185"/>
                    <a:pt x="532" y="1066"/>
                    <a:pt x="532" y="920"/>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4093733" y="2536884"/>
              <a:ext cx="87595" cy="31708"/>
            </a:xfrm>
            <a:custGeom>
              <a:avLst/>
              <a:gdLst/>
              <a:ahLst/>
              <a:cxnLst/>
              <a:rect l="l" t="t" r="r" b="b"/>
              <a:pathLst>
                <a:path w="2641" h="956" extrusionOk="0">
                  <a:moveTo>
                    <a:pt x="292" y="1"/>
                  </a:moveTo>
                  <a:cubicBezTo>
                    <a:pt x="224" y="1"/>
                    <a:pt x="156" y="26"/>
                    <a:pt x="104" y="78"/>
                  </a:cubicBezTo>
                  <a:cubicBezTo>
                    <a:pt x="0" y="183"/>
                    <a:pt x="1" y="350"/>
                    <a:pt x="105" y="454"/>
                  </a:cubicBezTo>
                  <a:cubicBezTo>
                    <a:pt x="440" y="789"/>
                    <a:pt x="880" y="955"/>
                    <a:pt x="1321" y="955"/>
                  </a:cubicBezTo>
                  <a:cubicBezTo>
                    <a:pt x="1760" y="955"/>
                    <a:pt x="2201" y="789"/>
                    <a:pt x="2535" y="454"/>
                  </a:cubicBezTo>
                  <a:cubicBezTo>
                    <a:pt x="2640" y="350"/>
                    <a:pt x="2640" y="183"/>
                    <a:pt x="2536" y="78"/>
                  </a:cubicBezTo>
                  <a:cubicBezTo>
                    <a:pt x="2485" y="26"/>
                    <a:pt x="2416" y="1"/>
                    <a:pt x="2348" y="1"/>
                  </a:cubicBezTo>
                  <a:cubicBezTo>
                    <a:pt x="2280" y="1"/>
                    <a:pt x="2212" y="26"/>
                    <a:pt x="2161" y="78"/>
                  </a:cubicBezTo>
                  <a:cubicBezTo>
                    <a:pt x="1929" y="309"/>
                    <a:pt x="1625" y="424"/>
                    <a:pt x="1321" y="424"/>
                  </a:cubicBezTo>
                  <a:cubicBezTo>
                    <a:pt x="1016" y="424"/>
                    <a:pt x="712" y="309"/>
                    <a:pt x="480" y="78"/>
                  </a:cubicBezTo>
                  <a:cubicBezTo>
                    <a:pt x="428" y="26"/>
                    <a:pt x="360" y="1"/>
                    <a:pt x="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4002290" y="2305475"/>
              <a:ext cx="601990" cy="567794"/>
            </a:xfrm>
            <a:custGeom>
              <a:avLst/>
              <a:gdLst/>
              <a:ahLst/>
              <a:cxnLst/>
              <a:rect l="l" t="t" r="r" b="b"/>
              <a:pathLst>
                <a:path w="18150" h="17119" extrusionOk="0">
                  <a:moveTo>
                    <a:pt x="4172" y="532"/>
                  </a:moveTo>
                  <a:cubicBezTo>
                    <a:pt x="4485" y="532"/>
                    <a:pt x="4740" y="785"/>
                    <a:pt x="4740" y="1096"/>
                  </a:cubicBezTo>
                  <a:lnTo>
                    <a:pt x="4740" y="1406"/>
                  </a:lnTo>
                  <a:cubicBezTo>
                    <a:pt x="4515" y="1393"/>
                    <a:pt x="4296" y="1389"/>
                    <a:pt x="4093" y="1389"/>
                  </a:cubicBezTo>
                  <a:lnTo>
                    <a:pt x="4061" y="1389"/>
                  </a:lnTo>
                  <a:cubicBezTo>
                    <a:pt x="3375" y="1389"/>
                    <a:pt x="2506" y="1430"/>
                    <a:pt x="1870" y="1751"/>
                  </a:cubicBezTo>
                  <a:cubicBezTo>
                    <a:pt x="1687" y="1844"/>
                    <a:pt x="1531" y="1955"/>
                    <a:pt x="1398" y="2087"/>
                  </a:cubicBezTo>
                  <a:lnTo>
                    <a:pt x="1398" y="1096"/>
                  </a:lnTo>
                  <a:cubicBezTo>
                    <a:pt x="1398" y="785"/>
                    <a:pt x="1653" y="532"/>
                    <a:pt x="1966" y="532"/>
                  </a:cubicBezTo>
                  <a:close/>
                  <a:moveTo>
                    <a:pt x="5558" y="891"/>
                  </a:moveTo>
                  <a:cubicBezTo>
                    <a:pt x="6219" y="891"/>
                    <a:pt x="6756" y="1426"/>
                    <a:pt x="6756" y="2083"/>
                  </a:cubicBezTo>
                  <a:lnTo>
                    <a:pt x="6756" y="2087"/>
                  </a:lnTo>
                  <a:cubicBezTo>
                    <a:pt x="6623" y="1955"/>
                    <a:pt x="6467" y="1844"/>
                    <a:pt x="6284" y="1751"/>
                  </a:cubicBezTo>
                  <a:cubicBezTo>
                    <a:pt x="5984" y="1600"/>
                    <a:pt x="5632" y="1511"/>
                    <a:pt x="5272" y="1460"/>
                  </a:cubicBezTo>
                  <a:lnTo>
                    <a:pt x="5272" y="1096"/>
                  </a:lnTo>
                  <a:cubicBezTo>
                    <a:pt x="5272" y="1040"/>
                    <a:pt x="5267" y="983"/>
                    <a:pt x="5258" y="929"/>
                  </a:cubicBezTo>
                  <a:cubicBezTo>
                    <a:pt x="5356" y="904"/>
                    <a:pt x="5456" y="891"/>
                    <a:pt x="5558" y="891"/>
                  </a:cubicBezTo>
                  <a:close/>
                  <a:moveTo>
                    <a:pt x="7537" y="2592"/>
                  </a:moveTo>
                  <a:lnTo>
                    <a:pt x="7537" y="3178"/>
                  </a:lnTo>
                  <a:lnTo>
                    <a:pt x="7288" y="3178"/>
                  </a:lnTo>
                  <a:lnTo>
                    <a:pt x="7288" y="2592"/>
                  </a:lnTo>
                  <a:close/>
                  <a:moveTo>
                    <a:pt x="14299" y="5359"/>
                  </a:moveTo>
                  <a:lnTo>
                    <a:pt x="14299" y="5731"/>
                  </a:lnTo>
                  <a:lnTo>
                    <a:pt x="13120" y="5731"/>
                  </a:lnTo>
                  <a:lnTo>
                    <a:pt x="13120" y="5359"/>
                  </a:lnTo>
                  <a:close/>
                  <a:moveTo>
                    <a:pt x="866" y="5052"/>
                  </a:moveTo>
                  <a:lnTo>
                    <a:pt x="866" y="6047"/>
                  </a:lnTo>
                  <a:cubicBezTo>
                    <a:pt x="866" y="6113"/>
                    <a:pt x="868" y="6178"/>
                    <a:pt x="872" y="6243"/>
                  </a:cubicBezTo>
                  <a:cubicBezTo>
                    <a:pt x="671" y="6141"/>
                    <a:pt x="532" y="5933"/>
                    <a:pt x="532" y="5694"/>
                  </a:cubicBezTo>
                  <a:lnTo>
                    <a:pt x="532" y="5598"/>
                  </a:lnTo>
                  <a:cubicBezTo>
                    <a:pt x="532" y="5360"/>
                    <a:pt x="668" y="5155"/>
                    <a:pt x="866" y="5052"/>
                  </a:cubicBezTo>
                  <a:close/>
                  <a:moveTo>
                    <a:pt x="7288" y="5052"/>
                  </a:moveTo>
                  <a:cubicBezTo>
                    <a:pt x="7486" y="5155"/>
                    <a:pt x="7622" y="5360"/>
                    <a:pt x="7622" y="5598"/>
                  </a:cubicBezTo>
                  <a:lnTo>
                    <a:pt x="7622" y="5694"/>
                  </a:lnTo>
                  <a:cubicBezTo>
                    <a:pt x="7622" y="5933"/>
                    <a:pt x="7483" y="6141"/>
                    <a:pt x="7282" y="6243"/>
                  </a:cubicBezTo>
                  <a:cubicBezTo>
                    <a:pt x="7286" y="6178"/>
                    <a:pt x="7288" y="6113"/>
                    <a:pt x="7288" y="6046"/>
                  </a:cubicBezTo>
                  <a:lnTo>
                    <a:pt x="7288" y="5052"/>
                  </a:lnTo>
                  <a:close/>
                  <a:moveTo>
                    <a:pt x="10076" y="7666"/>
                  </a:moveTo>
                  <a:cubicBezTo>
                    <a:pt x="10074" y="7720"/>
                    <a:pt x="10072" y="7773"/>
                    <a:pt x="10072" y="7826"/>
                  </a:cubicBezTo>
                  <a:lnTo>
                    <a:pt x="10072" y="8252"/>
                  </a:lnTo>
                  <a:lnTo>
                    <a:pt x="9810" y="8252"/>
                  </a:lnTo>
                  <a:lnTo>
                    <a:pt x="9810" y="7666"/>
                  </a:lnTo>
                  <a:close/>
                  <a:moveTo>
                    <a:pt x="16096" y="8462"/>
                  </a:moveTo>
                  <a:cubicBezTo>
                    <a:pt x="16123" y="8462"/>
                    <a:pt x="16147" y="8485"/>
                    <a:pt x="16147" y="8512"/>
                  </a:cubicBezTo>
                  <a:lnTo>
                    <a:pt x="16147" y="8626"/>
                  </a:lnTo>
                  <a:lnTo>
                    <a:pt x="11272" y="8626"/>
                  </a:lnTo>
                  <a:lnTo>
                    <a:pt x="11272" y="8512"/>
                  </a:lnTo>
                  <a:cubicBezTo>
                    <a:pt x="11272" y="8485"/>
                    <a:pt x="11295" y="8462"/>
                    <a:pt x="11323" y="8462"/>
                  </a:cubicBezTo>
                  <a:close/>
                  <a:moveTo>
                    <a:pt x="4093" y="1921"/>
                  </a:moveTo>
                  <a:cubicBezTo>
                    <a:pt x="6035" y="1921"/>
                    <a:pt x="6756" y="2357"/>
                    <a:pt x="6756" y="3530"/>
                  </a:cubicBezTo>
                  <a:lnTo>
                    <a:pt x="6756" y="6046"/>
                  </a:lnTo>
                  <a:cubicBezTo>
                    <a:pt x="6756" y="7508"/>
                    <a:pt x="5561" y="8697"/>
                    <a:pt x="4093" y="8697"/>
                  </a:cubicBezTo>
                  <a:lnTo>
                    <a:pt x="4061" y="8697"/>
                  </a:lnTo>
                  <a:cubicBezTo>
                    <a:pt x="2592" y="8697"/>
                    <a:pt x="1398" y="7508"/>
                    <a:pt x="1398" y="6046"/>
                  </a:cubicBezTo>
                  <a:lnTo>
                    <a:pt x="1398" y="3530"/>
                  </a:lnTo>
                  <a:cubicBezTo>
                    <a:pt x="1398" y="2357"/>
                    <a:pt x="2120" y="1921"/>
                    <a:pt x="4061" y="1921"/>
                  </a:cubicBezTo>
                  <a:close/>
                  <a:moveTo>
                    <a:pt x="16147" y="9158"/>
                  </a:moveTo>
                  <a:lnTo>
                    <a:pt x="16147" y="11196"/>
                  </a:lnTo>
                  <a:cubicBezTo>
                    <a:pt x="16147" y="11224"/>
                    <a:pt x="16123" y="11246"/>
                    <a:pt x="16096" y="11246"/>
                  </a:cubicBezTo>
                  <a:lnTo>
                    <a:pt x="11323" y="11246"/>
                  </a:lnTo>
                  <a:cubicBezTo>
                    <a:pt x="11295" y="11246"/>
                    <a:pt x="11272" y="11224"/>
                    <a:pt x="11272" y="11196"/>
                  </a:cubicBezTo>
                  <a:lnTo>
                    <a:pt x="11272" y="9158"/>
                  </a:lnTo>
                  <a:close/>
                  <a:moveTo>
                    <a:pt x="10072" y="9350"/>
                  </a:moveTo>
                  <a:lnTo>
                    <a:pt x="10072" y="10784"/>
                  </a:lnTo>
                  <a:cubicBezTo>
                    <a:pt x="10072" y="10966"/>
                    <a:pt x="10089" y="11144"/>
                    <a:pt x="10120" y="11316"/>
                  </a:cubicBezTo>
                  <a:cubicBezTo>
                    <a:pt x="9935" y="11263"/>
                    <a:pt x="9801" y="11092"/>
                    <a:pt x="9801" y="10891"/>
                  </a:cubicBezTo>
                  <a:lnTo>
                    <a:pt x="9801" y="9759"/>
                  </a:lnTo>
                  <a:cubicBezTo>
                    <a:pt x="9801" y="9576"/>
                    <a:pt x="9913" y="9418"/>
                    <a:pt x="10072" y="9350"/>
                  </a:cubicBezTo>
                  <a:close/>
                  <a:moveTo>
                    <a:pt x="17346" y="9350"/>
                  </a:moveTo>
                  <a:cubicBezTo>
                    <a:pt x="17505" y="9418"/>
                    <a:pt x="17618" y="9575"/>
                    <a:pt x="17618" y="9759"/>
                  </a:cubicBezTo>
                  <a:lnTo>
                    <a:pt x="17618" y="10891"/>
                  </a:lnTo>
                  <a:cubicBezTo>
                    <a:pt x="17618" y="11092"/>
                    <a:pt x="17483" y="11263"/>
                    <a:pt x="17298" y="11316"/>
                  </a:cubicBezTo>
                  <a:cubicBezTo>
                    <a:pt x="17329" y="11144"/>
                    <a:pt x="17346" y="10966"/>
                    <a:pt x="17346" y="10784"/>
                  </a:cubicBezTo>
                  <a:lnTo>
                    <a:pt x="17346" y="9350"/>
                  </a:lnTo>
                  <a:close/>
                  <a:moveTo>
                    <a:pt x="11721" y="5765"/>
                  </a:moveTo>
                  <a:lnTo>
                    <a:pt x="11721" y="7930"/>
                  </a:lnTo>
                  <a:lnTo>
                    <a:pt x="11323" y="7930"/>
                  </a:lnTo>
                  <a:cubicBezTo>
                    <a:pt x="11001" y="7930"/>
                    <a:pt x="10740" y="8191"/>
                    <a:pt x="10740" y="8512"/>
                  </a:cubicBezTo>
                  <a:lnTo>
                    <a:pt x="10740" y="11196"/>
                  </a:lnTo>
                  <a:cubicBezTo>
                    <a:pt x="10740" y="11518"/>
                    <a:pt x="11001" y="11778"/>
                    <a:pt x="11323" y="11778"/>
                  </a:cubicBezTo>
                  <a:lnTo>
                    <a:pt x="11721" y="11778"/>
                  </a:lnTo>
                  <a:lnTo>
                    <a:pt x="11721" y="12845"/>
                  </a:lnTo>
                  <a:cubicBezTo>
                    <a:pt x="11048" y="12404"/>
                    <a:pt x="10604" y="11645"/>
                    <a:pt x="10604" y="10784"/>
                  </a:cubicBezTo>
                  <a:lnTo>
                    <a:pt x="10604" y="7826"/>
                  </a:lnTo>
                  <a:cubicBezTo>
                    <a:pt x="10604" y="6966"/>
                    <a:pt x="11048" y="6207"/>
                    <a:pt x="11721" y="5765"/>
                  </a:cubicBezTo>
                  <a:close/>
                  <a:moveTo>
                    <a:pt x="14831" y="5408"/>
                  </a:moveTo>
                  <a:cubicBezTo>
                    <a:pt x="14945" y="5431"/>
                    <a:pt x="15058" y="5463"/>
                    <a:pt x="15165" y="5501"/>
                  </a:cubicBezTo>
                  <a:lnTo>
                    <a:pt x="15165" y="6150"/>
                  </a:lnTo>
                  <a:cubicBezTo>
                    <a:pt x="15165" y="6297"/>
                    <a:pt x="15285" y="6415"/>
                    <a:pt x="15431" y="6415"/>
                  </a:cubicBezTo>
                  <a:cubicBezTo>
                    <a:pt x="15578" y="6415"/>
                    <a:pt x="15697" y="6295"/>
                    <a:pt x="15697" y="6150"/>
                  </a:cubicBezTo>
                  <a:lnTo>
                    <a:pt x="15697" y="5765"/>
                  </a:lnTo>
                  <a:cubicBezTo>
                    <a:pt x="16370" y="6207"/>
                    <a:pt x="16815" y="6966"/>
                    <a:pt x="16815" y="7826"/>
                  </a:cubicBezTo>
                  <a:lnTo>
                    <a:pt x="16815" y="10784"/>
                  </a:lnTo>
                  <a:cubicBezTo>
                    <a:pt x="16815" y="11645"/>
                    <a:pt x="16370" y="12404"/>
                    <a:pt x="15697" y="12845"/>
                  </a:cubicBezTo>
                  <a:lnTo>
                    <a:pt x="15697" y="11778"/>
                  </a:lnTo>
                  <a:lnTo>
                    <a:pt x="16096" y="11778"/>
                  </a:lnTo>
                  <a:cubicBezTo>
                    <a:pt x="16417" y="11778"/>
                    <a:pt x="16679" y="11518"/>
                    <a:pt x="16679" y="11196"/>
                  </a:cubicBezTo>
                  <a:lnTo>
                    <a:pt x="16679" y="8512"/>
                  </a:lnTo>
                  <a:cubicBezTo>
                    <a:pt x="16679" y="8191"/>
                    <a:pt x="16417" y="7930"/>
                    <a:pt x="16096" y="7930"/>
                  </a:cubicBezTo>
                  <a:lnTo>
                    <a:pt x="15697" y="7930"/>
                  </a:lnTo>
                  <a:lnTo>
                    <a:pt x="15697" y="7603"/>
                  </a:lnTo>
                  <a:cubicBezTo>
                    <a:pt x="15697" y="7456"/>
                    <a:pt x="15578" y="7337"/>
                    <a:pt x="15431" y="7337"/>
                  </a:cubicBezTo>
                  <a:cubicBezTo>
                    <a:pt x="15285" y="7337"/>
                    <a:pt x="15165" y="7456"/>
                    <a:pt x="15165" y="7603"/>
                  </a:cubicBezTo>
                  <a:lnTo>
                    <a:pt x="15165" y="7930"/>
                  </a:lnTo>
                  <a:lnTo>
                    <a:pt x="12253" y="7930"/>
                  </a:lnTo>
                  <a:lnTo>
                    <a:pt x="12253" y="5501"/>
                  </a:lnTo>
                  <a:cubicBezTo>
                    <a:pt x="12361" y="5463"/>
                    <a:pt x="12473" y="5431"/>
                    <a:pt x="12588" y="5408"/>
                  </a:cubicBezTo>
                  <a:lnTo>
                    <a:pt x="12588" y="5822"/>
                  </a:lnTo>
                  <a:cubicBezTo>
                    <a:pt x="12588" y="6066"/>
                    <a:pt x="12787" y="6263"/>
                    <a:pt x="13029" y="6263"/>
                  </a:cubicBezTo>
                  <a:lnTo>
                    <a:pt x="14389" y="6263"/>
                  </a:lnTo>
                  <a:cubicBezTo>
                    <a:pt x="14633" y="6263"/>
                    <a:pt x="14831" y="6066"/>
                    <a:pt x="14831" y="5822"/>
                  </a:cubicBezTo>
                  <a:lnTo>
                    <a:pt x="14831" y="5408"/>
                  </a:lnTo>
                  <a:close/>
                  <a:moveTo>
                    <a:pt x="15165" y="11778"/>
                  </a:moveTo>
                  <a:lnTo>
                    <a:pt x="15165" y="13110"/>
                  </a:lnTo>
                  <a:cubicBezTo>
                    <a:pt x="14907" y="13201"/>
                    <a:pt x="14628" y="13252"/>
                    <a:pt x="14339" y="13252"/>
                  </a:cubicBezTo>
                  <a:lnTo>
                    <a:pt x="13080" y="13252"/>
                  </a:lnTo>
                  <a:cubicBezTo>
                    <a:pt x="12790" y="13252"/>
                    <a:pt x="12511" y="13201"/>
                    <a:pt x="12253" y="13110"/>
                  </a:cubicBezTo>
                  <a:lnTo>
                    <a:pt x="12253" y="11778"/>
                  </a:lnTo>
                  <a:close/>
                  <a:moveTo>
                    <a:pt x="14686" y="13763"/>
                  </a:moveTo>
                  <a:lnTo>
                    <a:pt x="14686" y="14163"/>
                  </a:lnTo>
                  <a:lnTo>
                    <a:pt x="12732" y="14163"/>
                  </a:lnTo>
                  <a:lnTo>
                    <a:pt x="12732" y="13763"/>
                  </a:lnTo>
                  <a:cubicBezTo>
                    <a:pt x="12846" y="13775"/>
                    <a:pt x="12962" y="13784"/>
                    <a:pt x="13080" y="13784"/>
                  </a:cubicBezTo>
                  <a:lnTo>
                    <a:pt x="14339" y="13784"/>
                  </a:lnTo>
                  <a:cubicBezTo>
                    <a:pt x="14456" y="13784"/>
                    <a:pt x="14572" y="13775"/>
                    <a:pt x="14686" y="13763"/>
                  </a:cubicBezTo>
                  <a:close/>
                  <a:moveTo>
                    <a:pt x="16094" y="15780"/>
                  </a:moveTo>
                  <a:cubicBezTo>
                    <a:pt x="16245" y="15780"/>
                    <a:pt x="16368" y="15902"/>
                    <a:pt x="16368" y="16052"/>
                  </a:cubicBezTo>
                  <a:lnTo>
                    <a:pt x="16368" y="16588"/>
                  </a:lnTo>
                  <a:lnTo>
                    <a:pt x="11050" y="16588"/>
                  </a:lnTo>
                  <a:lnTo>
                    <a:pt x="11050" y="16052"/>
                  </a:lnTo>
                  <a:cubicBezTo>
                    <a:pt x="11050" y="15902"/>
                    <a:pt x="11174" y="15780"/>
                    <a:pt x="11324" y="15780"/>
                  </a:cubicBezTo>
                  <a:close/>
                  <a:moveTo>
                    <a:pt x="1965" y="1"/>
                  </a:moveTo>
                  <a:cubicBezTo>
                    <a:pt x="1359" y="1"/>
                    <a:pt x="866" y="491"/>
                    <a:pt x="866" y="1096"/>
                  </a:cubicBezTo>
                  <a:lnTo>
                    <a:pt x="866" y="4485"/>
                  </a:lnTo>
                  <a:cubicBezTo>
                    <a:pt x="369" y="4613"/>
                    <a:pt x="1" y="5062"/>
                    <a:pt x="1" y="5597"/>
                  </a:cubicBezTo>
                  <a:lnTo>
                    <a:pt x="1" y="5693"/>
                  </a:lnTo>
                  <a:cubicBezTo>
                    <a:pt x="1" y="6263"/>
                    <a:pt x="417" y="6736"/>
                    <a:pt x="964" y="6826"/>
                  </a:cubicBezTo>
                  <a:cubicBezTo>
                    <a:pt x="1208" y="7789"/>
                    <a:pt x="1894" y="8579"/>
                    <a:pt x="2794" y="8968"/>
                  </a:cubicBezTo>
                  <a:lnTo>
                    <a:pt x="2794" y="9309"/>
                  </a:lnTo>
                  <a:lnTo>
                    <a:pt x="1198" y="9309"/>
                  </a:lnTo>
                  <a:cubicBezTo>
                    <a:pt x="577" y="9309"/>
                    <a:pt x="70" y="9813"/>
                    <a:pt x="70" y="10433"/>
                  </a:cubicBezTo>
                  <a:lnTo>
                    <a:pt x="70" y="11353"/>
                  </a:lnTo>
                  <a:cubicBezTo>
                    <a:pt x="70" y="11549"/>
                    <a:pt x="229" y="11708"/>
                    <a:pt x="426" y="11708"/>
                  </a:cubicBezTo>
                  <a:lnTo>
                    <a:pt x="4913" y="11708"/>
                  </a:lnTo>
                  <a:cubicBezTo>
                    <a:pt x="5060" y="11708"/>
                    <a:pt x="5179" y="11589"/>
                    <a:pt x="5179" y="11443"/>
                  </a:cubicBezTo>
                  <a:cubicBezTo>
                    <a:pt x="5179" y="11296"/>
                    <a:pt x="5060" y="11177"/>
                    <a:pt x="4913" y="11177"/>
                  </a:cubicBezTo>
                  <a:lnTo>
                    <a:pt x="602" y="11177"/>
                  </a:lnTo>
                  <a:lnTo>
                    <a:pt x="602" y="10433"/>
                  </a:lnTo>
                  <a:cubicBezTo>
                    <a:pt x="602" y="10107"/>
                    <a:pt x="869" y="9841"/>
                    <a:pt x="1198" y="9841"/>
                  </a:cubicBezTo>
                  <a:lnTo>
                    <a:pt x="3060" y="9841"/>
                  </a:lnTo>
                  <a:cubicBezTo>
                    <a:pt x="3207" y="9841"/>
                    <a:pt x="3326" y="9722"/>
                    <a:pt x="3326" y="9575"/>
                  </a:cubicBezTo>
                  <a:lnTo>
                    <a:pt x="3326" y="9144"/>
                  </a:lnTo>
                  <a:cubicBezTo>
                    <a:pt x="3562" y="9200"/>
                    <a:pt x="3808" y="9229"/>
                    <a:pt x="4061" y="9229"/>
                  </a:cubicBezTo>
                  <a:lnTo>
                    <a:pt x="4093" y="9229"/>
                  </a:lnTo>
                  <a:cubicBezTo>
                    <a:pt x="4346" y="9229"/>
                    <a:pt x="4592" y="9200"/>
                    <a:pt x="4828" y="9144"/>
                  </a:cubicBezTo>
                  <a:lnTo>
                    <a:pt x="4828" y="9575"/>
                  </a:lnTo>
                  <a:cubicBezTo>
                    <a:pt x="4828" y="9722"/>
                    <a:pt x="4947" y="9841"/>
                    <a:pt x="5094" y="9841"/>
                  </a:cubicBezTo>
                  <a:lnTo>
                    <a:pt x="6957" y="9841"/>
                  </a:lnTo>
                  <a:cubicBezTo>
                    <a:pt x="7285" y="9841"/>
                    <a:pt x="7552" y="10107"/>
                    <a:pt x="7552" y="10433"/>
                  </a:cubicBezTo>
                  <a:lnTo>
                    <a:pt x="7552" y="11177"/>
                  </a:lnTo>
                  <a:lnTo>
                    <a:pt x="6437" y="11177"/>
                  </a:lnTo>
                  <a:cubicBezTo>
                    <a:pt x="6290" y="11177"/>
                    <a:pt x="6171" y="11296"/>
                    <a:pt x="6171" y="11443"/>
                  </a:cubicBezTo>
                  <a:cubicBezTo>
                    <a:pt x="6171" y="11589"/>
                    <a:pt x="6290" y="11708"/>
                    <a:pt x="6437" y="11708"/>
                  </a:cubicBezTo>
                  <a:lnTo>
                    <a:pt x="7729" y="11708"/>
                  </a:lnTo>
                  <a:cubicBezTo>
                    <a:pt x="7925" y="11708"/>
                    <a:pt x="8084" y="11549"/>
                    <a:pt x="8084" y="11353"/>
                  </a:cubicBezTo>
                  <a:lnTo>
                    <a:pt x="8084" y="10433"/>
                  </a:lnTo>
                  <a:cubicBezTo>
                    <a:pt x="8084" y="9813"/>
                    <a:pt x="7578" y="9309"/>
                    <a:pt x="6957" y="9309"/>
                  </a:cubicBezTo>
                  <a:lnTo>
                    <a:pt x="5360" y="9309"/>
                  </a:lnTo>
                  <a:lnTo>
                    <a:pt x="5360" y="8968"/>
                  </a:lnTo>
                  <a:cubicBezTo>
                    <a:pt x="6260" y="8579"/>
                    <a:pt x="6946" y="7789"/>
                    <a:pt x="7191" y="6826"/>
                  </a:cubicBezTo>
                  <a:cubicBezTo>
                    <a:pt x="7737" y="6736"/>
                    <a:pt x="8154" y="6263"/>
                    <a:pt x="8154" y="5693"/>
                  </a:cubicBezTo>
                  <a:lnTo>
                    <a:pt x="8154" y="5597"/>
                  </a:lnTo>
                  <a:cubicBezTo>
                    <a:pt x="8154" y="5062"/>
                    <a:pt x="7785" y="4613"/>
                    <a:pt x="7288" y="4485"/>
                  </a:cubicBezTo>
                  <a:lnTo>
                    <a:pt x="7288" y="3710"/>
                  </a:lnTo>
                  <a:lnTo>
                    <a:pt x="7626" y="3710"/>
                  </a:lnTo>
                  <a:cubicBezTo>
                    <a:pt x="7870" y="3710"/>
                    <a:pt x="8069" y="3512"/>
                    <a:pt x="8069" y="3268"/>
                  </a:cubicBezTo>
                  <a:lnTo>
                    <a:pt x="8069" y="3175"/>
                  </a:lnTo>
                  <a:lnTo>
                    <a:pt x="8459" y="3175"/>
                  </a:lnTo>
                  <a:lnTo>
                    <a:pt x="8459" y="7721"/>
                  </a:lnTo>
                  <a:cubicBezTo>
                    <a:pt x="8459" y="7965"/>
                    <a:pt x="8657" y="8163"/>
                    <a:pt x="8901" y="8163"/>
                  </a:cubicBezTo>
                  <a:lnTo>
                    <a:pt x="9277" y="8163"/>
                  </a:lnTo>
                  <a:lnTo>
                    <a:pt x="9277" y="8342"/>
                  </a:lnTo>
                  <a:cubicBezTo>
                    <a:pt x="9277" y="8586"/>
                    <a:pt x="9476" y="8784"/>
                    <a:pt x="9721" y="8784"/>
                  </a:cubicBezTo>
                  <a:lnTo>
                    <a:pt x="10072" y="8784"/>
                  </a:lnTo>
                  <a:lnTo>
                    <a:pt x="10072" y="8800"/>
                  </a:lnTo>
                  <a:cubicBezTo>
                    <a:pt x="9616" y="8881"/>
                    <a:pt x="9268" y="9280"/>
                    <a:pt x="9268" y="9759"/>
                  </a:cubicBezTo>
                  <a:lnTo>
                    <a:pt x="9268" y="10891"/>
                  </a:lnTo>
                  <a:cubicBezTo>
                    <a:pt x="9268" y="11428"/>
                    <a:pt x="9705" y="11866"/>
                    <a:pt x="10243" y="11866"/>
                  </a:cubicBezTo>
                  <a:lnTo>
                    <a:pt x="10275" y="11866"/>
                  </a:lnTo>
                  <a:cubicBezTo>
                    <a:pt x="10607" y="12718"/>
                    <a:pt x="11317" y="13382"/>
                    <a:pt x="12200" y="13652"/>
                  </a:cubicBezTo>
                  <a:lnTo>
                    <a:pt x="12200" y="14163"/>
                  </a:lnTo>
                  <a:lnTo>
                    <a:pt x="10324" y="14163"/>
                  </a:lnTo>
                  <a:cubicBezTo>
                    <a:pt x="9755" y="14163"/>
                    <a:pt x="9291" y="14624"/>
                    <a:pt x="9291" y="15193"/>
                  </a:cubicBezTo>
                  <a:lnTo>
                    <a:pt x="9291" y="16852"/>
                  </a:lnTo>
                  <a:cubicBezTo>
                    <a:pt x="9291" y="17000"/>
                    <a:pt x="9411" y="17118"/>
                    <a:pt x="9557" y="17118"/>
                  </a:cubicBezTo>
                  <a:lnTo>
                    <a:pt x="17860" y="17118"/>
                  </a:lnTo>
                  <a:cubicBezTo>
                    <a:pt x="18008" y="17118"/>
                    <a:pt x="18126" y="16999"/>
                    <a:pt x="18126" y="16852"/>
                  </a:cubicBezTo>
                  <a:lnTo>
                    <a:pt x="18126" y="15193"/>
                  </a:lnTo>
                  <a:cubicBezTo>
                    <a:pt x="18126" y="14625"/>
                    <a:pt x="17663" y="14163"/>
                    <a:pt x="17094" y="14163"/>
                  </a:cubicBezTo>
                  <a:lnTo>
                    <a:pt x="16788" y="14163"/>
                  </a:lnTo>
                  <a:cubicBezTo>
                    <a:pt x="16641" y="14163"/>
                    <a:pt x="16522" y="14281"/>
                    <a:pt x="16522" y="14428"/>
                  </a:cubicBezTo>
                  <a:cubicBezTo>
                    <a:pt x="16522" y="14575"/>
                    <a:pt x="16641" y="14694"/>
                    <a:pt x="16788" y="14694"/>
                  </a:cubicBezTo>
                  <a:lnTo>
                    <a:pt x="17094" y="14694"/>
                  </a:lnTo>
                  <a:cubicBezTo>
                    <a:pt x="17370" y="14694"/>
                    <a:pt x="17594" y="14918"/>
                    <a:pt x="17594" y="15193"/>
                  </a:cubicBezTo>
                  <a:lnTo>
                    <a:pt x="17594" y="16587"/>
                  </a:lnTo>
                  <a:lnTo>
                    <a:pt x="16899" y="16587"/>
                  </a:lnTo>
                  <a:lnTo>
                    <a:pt x="16899" y="16052"/>
                  </a:lnTo>
                  <a:cubicBezTo>
                    <a:pt x="16899" y="15608"/>
                    <a:pt x="16537" y="15248"/>
                    <a:pt x="16094" y="15248"/>
                  </a:cubicBezTo>
                  <a:lnTo>
                    <a:pt x="11324" y="15248"/>
                  </a:lnTo>
                  <a:cubicBezTo>
                    <a:pt x="10880" y="15248"/>
                    <a:pt x="10518" y="15608"/>
                    <a:pt x="10518" y="16052"/>
                  </a:cubicBezTo>
                  <a:lnTo>
                    <a:pt x="10518" y="16587"/>
                  </a:lnTo>
                  <a:lnTo>
                    <a:pt x="9823" y="16587"/>
                  </a:lnTo>
                  <a:lnTo>
                    <a:pt x="9823" y="15193"/>
                  </a:lnTo>
                  <a:cubicBezTo>
                    <a:pt x="9823" y="14918"/>
                    <a:pt x="10048" y="14694"/>
                    <a:pt x="10324" y="14694"/>
                  </a:cubicBezTo>
                  <a:lnTo>
                    <a:pt x="15406" y="14694"/>
                  </a:lnTo>
                  <a:cubicBezTo>
                    <a:pt x="15553" y="14694"/>
                    <a:pt x="15672" y="14575"/>
                    <a:pt x="15672" y="14428"/>
                  </a:cubicBezTo>
                  <a:cubicBezTo>
                    <a:pt x="15672" y="14281"/>
                    <a:pt x="15553" y="14163"/>
                    <a:pt x="15406" y="14163"/>
                  </a:cubicBezTo>
                  <a:lnTo>
                    <a:pt x="15218" y="14163"/>
                  </a:lnTo>
                  <a:lnTo>
                    <a:pt x="15218" y="13652"/>
                  </a:lnTo>
                  <a:cubicBezTo>
                    <a:pt x="16101" y="13383"/>
                    <a:pt x="16811" y="12718"/>
                    <a:pt x="17143" y="11866"/>
                  </a:cubicBezTo>
                  <a:lnTo>
                    <a:pt x="17175" y="11866"/>
                  </a:lnTo>
                  <a:cubicBezTo>
                    <a:pt x="17712" y="11866"/>
                    <a:pt x="18149" y="11428"/>
                    <a:pt x="18149" y="10891"/>
                  </a:cubicBezTo>
                  <a:lnTo>
                    <a:pt x="18149" y="9759"/>
                  </a:lnTo>
                  <a:cubicBezTo>
                    <a:pt x="18149" y="9280"/>
                    <a:pt x="17802" y="8881"/>
                    <a:pt x="17346" y="8800"/>
                  </a:cubicBezTo>
                  <a:lnTo>
                    <a:pt x="17346" y="7826"/>
                  </a:lnTo>
                  <a:cubicBezTo>
                    <a:pt x="17346" y="6173"/>
                    <a:pt x="15997" y="4827"/>
                    <a:pt x="14338" y="4827"/>
                  </a:cubicBezTo>
                  <a:lnTo>
                    <a:pt x="13080" y="4827"/>
                  </a:lnTo>
                  <a:cubicBezTo>
                    <a:pt x="11660" y="4827"/>
                    <a:pt x="10468" y="5813"/>
                    <a:pt x="10153" y="7134"/>
                  </a:cubicBezTo>
                  <a:lnTo>
                    <a:pt x="9721" y="7134"/>
                  </a:lnTo>
                  <a:cubicBezTo>
                    <a:pt x="9476" y="7134"/>
                    <a:pt x="9278" y="7334"/>
                    <a:pt x="9278" y="7578"/>
                  </a:cubicBezTo>
                  <a:lnTo>
                    <a:pt x="9278" y="7631"/>
                  </a:lnTo>
                  <a:lnTo>
                    <a:pt x="8991" y="7631"/>
                  </a:lnTo>
                  <a:lnTo>
                    <a:pt x="8991" y="3087"/>
                  </a:lnTo>
                  <a:cubicBezTo>
                    <a:pt x="8991" y="2843"/>
                    <a:pt x="8791" y="2643"/>
                    <a:pt x="8547" y="2643"/>
                  </a:cubicBezTo>
                  <a:lnTo>
                    <a:pt x="8069" y="2643"/>
                  </a:lnTo>
                  <a:lnTo>
                    <a:pt x="8069" y="2503"/>
                  </a:lnTo>
                  <a:cubicBezTo>
                    <a:pt x="8069" y="2258"/>
                    <a:pt x="7870" y="2060"/>
                    <a:pt x="7626" y="2060"/>
                  </a:cubicBezTo>
                  <a:lnTo>
                    <a:pt x="7287" y="2060"/>
                  </a:lnTo>
                  <a:cubicBezTo>
                    <a:pt x="7275" y="1120"/>
                    <a:pt x="6505" y="359"/>
                    <a:pt x="5558" y="359"/>
                  </a:cubicBezTo>
                  <a:cubicBezTo>
                    <a:pt x="5386" y="359"/>
                    <a:pt x="5214" y="386"/>
                    <a:pt x="5049" y="437"/>
                  </a:cubicBezTo>
                  <a:cubicBezTo>
                    <a:pt x="4849" y="172"/>
                    <a:pt x="4529" y="1"/>
                    <a:pt x="41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4384911" y="2616752"/>
              <a:ext cx="63980" cy="42852"/>
            </a:xfrm>
            <a:custGeom>
              <a:avLst/>
              <a:gdLst/>
              <a:ahLst/>
              <a:cxnLst/>
              <a:rect l="l" t="t" r="r" b="b"/>
              <a:pathLst>
                <a:path w="1929" h="1292" extrusionOk="0">
                  <a:moveTo>
                    <a:pt x="1396" y="533"/>
                  </a:moveTo>
                  <a:lnTo>
                    <a:pt x="1396" y="760"/>
                  </a:lnTo>
                  <a:lnTo>
                    <a:pt x="532" y="760"/>
                  </a:lnTo>
                  <a:lnTo>
                    <a:pt x="532" y="533"/>
                  </a:lnTo>
                  <a:close/>
                  <a:moveTo>
                    <a:pt x="373" y="1"/>
                  </a:moveTo>
                  <a:cubicBezTo>
                    <a:pt x="167" y="1"/>
                    <a:pt x="1" y="168"/>
                    <a:pt x="1" y="373"/>
                  </a:cubicBezTo>
                  <a:lnTo>
                    <a:pt x="1" y="920"/>
                  </a:lnTo>
                  <a:cubicBezTo>
                    <a:pt x="1" y="1125"/>
                    <a:pt x="167" y="1292"/>
                    <a:pt x="373" y="1292"/>
                  </a:cubicBezTo>
                  <a:lnTo>
                    <a:pt x="1556" y="1292"/>
                  </a:lnTo>
                  <a:cubicBezTo>
                    <a:pt x="1762" y="1292"/>
                    <a:pt x="1928" y="1125"/>
                    <a:pt x="1928" y="920"/>
                  </a:cubicBezTo>
                  <a:lnTo>
                    <a:pt x="1928" y="373"/>
                  </a:lnTo>
                  <a:cubicBezTo>
                    <a:pt x="1928"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4465077" y="2616752"/>
              <a:ext cx="64013" cy="42852"/>
            </a:xfrm>
            <a:custGeom>
              <a:avLst/>
              <a:gdLst/>
              <a:ahLst/>
              <a:cxnLst/>
              <a:rect l="l" t="t" r="r" b="b"/>
              <a:pathLst>
                <a:path w="1930" h="1292" extrusionOk="0">
                  <a:moveTo>
                    <a:pt x="1397" y="533"/>
                  </a:moveTo>
                  <a:lnTo>
                    <a:pt x="1397" y="760"/>
                  </a:lnTo>
                  <a:lnTo>
                    <a:pt x="533" y="760"/>
                  </a:lnTo>
                  <a:lnTo>
                    <a:pt x="533" y="533"/>
                  </a:lnTo>
                  <a:close/>
                  <a:moveTo>
                    <a:pt x="373" y="1"/>
                  </a:moveTo>
                  <a:cubicBezTo>
                    <a:pt x="167" y="1"/>
                    <a:pt x="1" y="168"/>
                    <a:pt x="1" y="373"/>
                  </a:cubicBezTo>
                  <a:lnTo>
                    <a:pt x="1" y="920"/>
                  </a:lnTo>
                  <a:cubicBezTo>
                    <a:pt x="1" y="1125"/>
                    <a:pt x="167" y="1292"/>
                    <a:pt x="373" y="1292"/>
                  </a:cubicBezTo>
                  <a:lnTo>
                    <a:pt x="1556" y="1292"/>
                  </a:lnTo>
                  <a:cubicBezTo>
                    <a:pt x="1762" y="1292"/>
                    <a:pt x="1929" y="1125"/>
                    <a:pt x="1929" y="920"/>
                  </a:cubicBezTo>
                  <a:lnTo>
                    <a:pt x="1929" y="373"/>
                  </a:lnTo>
                  <a:cubicBezTo>
                    <a:pt x="1929" y="168"/>
                    <a:pt x="1762" y="1"/>
                    <a:pt x="15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4376221" y="2833567"/>
              <a:ext cx="45506" cy="17645"/>
            </a:xfrm>
            <a:custGeom>
              <a:avLst/>
              <a:gdLst/>
              <a:ahLst/>
              <a:cxnLst/>
              <a:rect l="l" t="t" r="r" b="b"/>
              <a:pathLst>
                <a:path w="1372" h="532" extrusionOk="0">
                  <a:moveTo>
                    <a:pt x="266" y="0"/>
                  </a:moveTo>
                  <a:cubicBezTo>
                    <a:pt x="119" y="0"/>
                    <a:pt x="0" y="118"/>
                    <a:pt x="0" y="266"/>
                  </a:cubicBezTo>
                  <a:cubicBezTo>
                    <a:pt x="0" y="413"/>
                    <a:pt x="119" y="531"/>
                    <a:pt x="266" y="531"/>
                  </a:cubicBezTo>
                  <a:lnTo>
                    <a:pt x="1106" y="531"/>
                  </a:lnTo>
                  <a:cubicBezTo>
                    <a:pt x="1253" y="531"/>
                    <a:pt x="1372" y="412"/>
                    <a:pt x="1372" y="266"/>
                  </a:cubicBezTo>
                  <a:cubicBezTo>
                    <a:pt x="1372" y="118"/>
                    <a:pt x="1253" y="0"/>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4466801" y="2833567"/>
              <a:ext cx="17678" cy="17678"/>
            </a:xfrm>
            <a:custGeom>
              <a:avLst/>
              <a:gdLst/>
              <a:ahLst/>
              <a:cxnLst/>
              <a:rect l="l" t="t" r="r" b="b"/>
              <a:pathLst>
                <a:path w="533" h="533" extrusionOk="0">
                  <a:moveTo>
                    <a:pt x="266" y="0"/>
                  </a:moveTo>
                  <a:cubicBezTo>
                    <a:pt x="195" y="0"/>
                    <a:pt x="128" y="28"/>
                    <a:pt x="78" y="77"/>
                  </a:cubicBezTo>
                  <a:cubicBezTo>
                    <a:pt x="28" y="128"/>
                    <a:pt x="0" y="195"/>
                    <a:pt x="0" y="265"/>
                  </a:cubicBezTo>
                  <a:cubicBezTo>
                    <a:pt x="0" y="336"/>
                    <a:pt x="28" y="404"/>
                    <a:pt x="78"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4492340"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4" y="503"/>
                    <a:pt x="454" y="454"/>
                  </a:cubicBezTo>
                  <a:cubicBezTo>
                    <a:pt x="503" y="404"/>
                    <a:pt x="532" y="336"/>
                    <a:pt x="532" y="265"/>
                  </a:cubicBezTo>
                  <a:cubicBezTo>
                    <a:pt x="532" y="195"/>
                    <a:pt x="503" y="128"/>
                    <a:pt x="454" y="77"/>
                  </a:cubicBezTo>
                  <a:cubicBezTo>
                    <a:pt x="404"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4517879" y="2833567"/>
              <a:ext cx="17678" cy="17678"/>
            </a:xfrm>
            <a:custGeom>
              <a:avLst/>
              <a:gdLst/>
              <a:ahLst/>
              <a:cxnLst/>
              <a:rect l="l" t="t" r="r" b="b"/>
              <a:pathLst>
                <a:path w="533" h="533" extrusionOk="0">
                  <a:moveTo>
                    <a:pt x="266" y="0"/>
                  </a:moveTo>
                  <a:cubicBezTo>
                    <a:pt x="195" y="0"/>
                    <a:pt x="128" y="28"/>
                    <a:pt x="77" y="77"/>
                  </a:cubicBezTo>
                  <a:cubicBezTo>
                    <a:pt x="29" y="128"/>
                    <a:pt x="0" y="195"/>
                    <a:pt x="0" y="265"/>
                  </a:cubicBezTo>
                  <a:cubicBezTo>
                    <a:pt x="0" y="336"/>
                    <a:pt x="29" y="404"/>
                    <a:pt x="77" y="454"/>
                  </a:cubicBezTo>
                  <a:cubicBezTo>
                    <a:pt x="128" y="503"/>
                    <a:pt x="195" y="532"/>
                    <a:pt x="266" y="532"/>
                  </a:cubicBezTo>
                  <a:cubicBezTo>
                    <a:pt x="336" y="532"/>
                    <a:pt x="405" y="503"/>
                    <a:pt x="454" y="454"/>
                  </a:cubicBezTo>
                  <a:cubicBezTo>
                    <a:pt x="503" y="404"/>
                    <a:pt x="532" y="336"/>
                    <a:pt x="532" y="265"/>
                  </a:cubicBezTo>
                  <a:cubicBezTo>
                    <a:pt x="532" y="195"/>
                    <a:pt x="503" y="128"/>
                    <a:pt x="454" y="77"/>
                  </a:cubicBezTo>
                  <a:cubicBezTo>
                    <a:pt x="405" y="28"/>
                    <a:pt x="336" y="0"/>
                    <a:pt x="2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4422622" y="2534894"/>
              <a:ext cx="17645" cy="17678"/>
            </a:xfrm>
            <a:custGeom>
              <a:avLst/>
              <a:gdLst/>
              <a:ahLst/>
              <a:cxnLst/>
              <a:rect l="l" t="t" r="r" b="b"/>
              <a:pathLst>
                <a:path w="532" h="533" extrusionOk="0">
                  <a:moveTo>
                    <a:pt x="265" y="1"/>
                  </a:moveTo>
                  <a:cubicBezTo>
                    <a:pt x="197" y="1"/>
                    <a:pt x="127" y="29"/>
                    <a:pt x="79" y="79"/>
                  </a:cubicBezTo>
                  <a:cubicBezTo>
                    <a:pt x="28" y="128"/>
                    <a:pt x="1" y="197"/>
                    <a:pt x="1" y="267"/>
                  </a:cubicBezTo>
                  <a:cubicBezTo>
                    <a:pt x="1" y="336"/>
                    <a:pt x="28" y="405"/>
                    <a:pt x="79" y="455"/>
                  </a:cubicBezTo>
                  <a:cubicBezTo>
                    <a:pt x="127" y="504"/>
                    <a:pt x="196" y="533"/>
                    <a:pt x="265" y="533"/>
                  </a:cubicBezTo>
                  <a:cubicBezTo>
                    <a:pt x="336" y="533"/>
                    <a:pt x="404" y="504"/>
                    <a:pt x="453" y="455"/>
                  </a:cubicBezTo>
                  <a:cubicBezTo>
                    <a:pt x="504" y="405"/>
                    <a:pt x="531" y="336"/>
                    <a:pt x="531" y="267"/>
                  </a:cubicBezTo>
                  <a:cubicBezTo>
                    <a:pt x="531" y="197"/>
                    <a:pt x="504" y="128"/>
                    <a:pt x="453" y="79"/>
                  </a:cubicBezTo>
                  <a:cubicBezTo>
                    <a:pt x="404" y="29"/>
                    <a:pt x="336" y="1"/>
                    <a:pt x="2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4448161" y="2534894"/>
              <a:ext cx="17678" cy="17678"/>
            </a:xfrm>
            <a:custGeom>
              <a:avLst/>
              <a:gdLst/>
              <a:ahLst/>
              <a:cxnLst/>
              <a:rect l="l" t="t" r="r" b="b"/>
              <a:pathLst>
                <a:path w="533" h="533" extrusionOk="0">
                  <a:moveTo>
                    <a:pt x="267" y="1"/>
                  </a:moveTo>
                  <a:cubicBezTo>
                    <a:pt x="196" y="1"/>
                    <a:pt x="128" y="29"/>
                    <a:pt x="78" y="79"/>
                  </a:cubicBezTo>
                  <a:cubicBezTo>
                    <a:pt x="28" y="128"/>
                    <a:pt x="1" y="197"/>
                    <a:pt x="1" y="267"/>
                  </a:cubicBezTo>
                  <a:cubicBezTo>
                    <a:pt x="1" y="336"/>
                    <a:pt x="28" y="405"/>
                    <a:pt x="78" y="455"/>
                  </a:cubicBezTo>
                  <a:cubicBezTo>
                    <a:pt x="128" y="504"/>
                    <a:pt x="196" y="533"/>
                    <a:pt x="267" y="533"/>
                  </a:cubicBezTo>
                  <a:cubicBezTo>
                    <a:pt x="336" y="533"/>
                    <a:pt x="405" y="504"/>
                    <a:pt x="454" y="455"/>
                  </a:cubicBezTo>
                  <a:cubicBezTo>
                    <a:pt x="504" y="405"/>
                    <a:pt x="532" y="336"/>
                    <a:pt x="532" y="267"/>
                  </a:cubicBezTo>
                  <a:cubicBezTo>
                    <a:pt x="532" y="197"/>
                    <a:pt x="504" y="128"/>
                    <a:pt x="454" y="79"/>
                  </a:cubicBezTo>
                  <a:cubicBezTo>
                    <a:pt x="404"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4473700" y="2534894"/>
              <a:ext cx="17678" cy="17678"/>
            </a:xfrm>
            <a:custGeom>
              <a:avLst/>
              <a:gdLst/>
              <a:ahLst/>
              <a:cxnLst/>
              <a:rect l="l" t="t" r="r" b="b"/>
              <a:pathLst>
                <a:path w="533" h="533" extrusionOk="0">
                  <a:moveTo>
                    <a:pt x="267" y="1"/>
                  </a:moveTo>
                  <a:cubicBezTo>
                    <a:pt x="197" y="1"/>
                    <a:pt x="128" y="29"/>
                    <a:pt x="79" y="79"/>
                  </a:cubicBezTo>
                  <a:cubicBezTo>
                    <a:pt x="29" y="128"/>
                    <a:pt x="1" y="197"/>
                    <a:pt x="1" y="267"/>
                  </a:cubicBezTo>
                  <a:cubicBezTo>
                    <a:pt x="1" y="336"/>
                    <a:pt x="29" y="405"/>
                    <a:pt x="79" y="455"/>
                  </a:cubicBezTo>
                  <a:cubicBezTo>
                    <a:pt x="128" y="504"/>
                    <a:pt x="197" y="533"/>
                    <a:pt x="267" y="533"/>
                  </a:cubicBezTo>
                  <a:cubicBezTo>
                    <a:pt x="336" y="533"/>
                    <a:pt x="404" y="504"/>
                    <a:pt x="455" y="455"/>
                  </a:cubicBezTo>
                  <a:cubicBezTo>
                    <a:pt x="504" y="405"/>
                    <a:pt x="533" y="336"/>
                    <a:pt x="533" y="267"/>
                  </a:cubicBezTo>
                  <a:cubicBezTo>
                    <a:pt x="533" y="197"/>
                    <a:pt x="504" y="128"/>
                    <a:pt x="455" y="79"/>
                  </a:cubicBezTo>
                  <a:cubicBezTo>
                    <a:pt x="405" y="29"/>
                    <a:pt x="336"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4418543" y="2700433"/>
              <a:ext cx="76882" cy="17645"/>
            </a:xfrm>
            <a:custGeom>
              <a:avLst/>
              <a:gdLst/>
              <a:ahLst/>
              <a:cxnLst/>
              <a:rect l="l" t="t" r="r" b="b"/>
              <a:pathLst>
                <a:path w="2318" h="532" extrusionOk="0">
                  <a:moveTo>
                    <a:pt x="266" y="1"/>
                  </a:moveTo>
                  <a:cubicBezTo>
                    <a:pt x="119" y="1"/>
                    <a:pt x="0" y="120"/>
                    <a:pt x="0" y="267"/>
                  </a:cubicBezTo>
                  <a:cubicBezTo>
                    <a:pt x="0" y="412"/>
                    <a:pt x="119" y="532"/>
                    <a:pt x="266" y="532"/>
                  </a:cubicBezTo>
                  <a:lnTo>
                    <a:pt x="2052" y="532"/>
                  </a:lnTo>
                  <a:cubicBezTo>
                    <a:pt x="2199" y="532"/>
                    <a:pt x="2318" y="412"/>
                    <a:pt x="2318" y="267"/>
                  </a:cubicBezTo>
                  <a:cubicBezTo>
                    <a:pt x="2318" y="120"/>
                    <a:pt x="2199" y="1"/>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4418543" y="2721262"/>
              <a:ext cx="76882" cy="17645"/>
            </a:xfrm>
            <a:custGeom>
              <a:avLst/>
              <a:gdLst/>
              <a:ahLst/>
              <a:cxnLst/>
              <a:rect l="l" t="t" r="r" b="b"/>
              <a:pathLst>
                <a:path w="2318" h="532" extrusionOk="0">
                  <a:moveTo>
                    <a:pt x="266" y="0"/>
                  </a:moveTo>
                  <a:cubicBezTo>
                    <a:pt x="119" y="0"/>
                    <a:pt x="0" y="119"/>
                    <a:pt x="0" y="266"/>
                  </a:cubicBezTo>
                  <a:cubicBezTo>
                    <a:pt x="0" y="413"/>
                    <a:pt x="119" y="532"/>
                    <a:pt x="266" y="532"/>
                  </a:cubicBezTo>
                  <a:lnTo>
                    <a:pt x="2052" y="532"/>
                  </a:lnTo>
                  <a:cubicBezTo>
                    <a:pt x="2199" y="532"/>
                    <a:pt x="2318" y="413"/>
                    <a:pt x="2318" y="266"/>
                  </a:cubicBezTo>
                  <a:cubicBezTo>
                    <a:pt x="2318" y="119"/>
                    <a:pt x="2199" y="0"/>
                    <a:pt x="2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03" name="Google Shape;1803;p51"/>
          <p:cNvCxnSpPr>
            <a:stCxn id="1759" idx="2"/>
            <a:endCxn id="1731" idx="3"/>
          </p:cNvCxnSpPr>
          <p:nvPr/>
        </p:nvCxnSpPr>
        <p:spPr>
          <a:xfrm flipH="1">
            <a:off x="1877375" y="1897825"/>
            <a:ext cx="1754400" cy="195900"/>
          </a:xfrm>
          <a:prstGeom prst="bentConnector2">
            <a:avLst/>
          </a:prstGeom>
          <a:noFill/>
          <a:ln w="19050" cap="flat" cmpd="sng">
            <a:solidFill>
              <a:schemeClr val="dk2"/>
            </a:solidFill>
            <a:prstDash val="solid"/>
            <a:round/>
            <a:headEnd type="none" w="med" len="med"/>
            <a:tailEnd type="none" w="med" len="med"/>
          </a:ln>
        </p:spPr>
      </p:cxnSp>
      <p:cxnSp>
        <p:nvCxnSpPr>
          <p:cNvPr id="1804" name="Google Shape;1804;p51"/>
          <p:cNvCxnSpPr>
            <a:stCxn id="1731" idx="0"/>
            <a:endCxn id="1761" idx="1"/>
          </p:cNvCxnSpPr>
          <p:nvPr/>
        </p:nvCxnSpPr>
        <p:spPr>
          <a:xfrm rot="-5400000" flipH="1">
            <a:off x="2656688" y="2809000"/>
            <a:ext cx="195900" cy="1754400"/>
          </a:xfrm>
          <a:prstGeom prst="bentConnector2">
            <a:avLst/>
          </a:prstGeom>
          <a:noFill/>
          <a:ln w="19050" cap="flat" cmpd="sng">
            <a:solidFill>
              <a:schemeClr val="dk2"/>
            </a:solidFill>
            <a:prstDash val="solid"/>
            <a:round/>
            <a:headEnd type="none" w="med" len="med"/>
            <a:tailEnd type="none" w="med" len="med"/>
          </a:ln>
        </p:spPr>
      </p:cxnSp>
      <p:cxnSp>
        <p:nvCxnSpPr>
          <p:cNvPr id="1805" name="Google Shape;1805;p51"/>
          <p:cNvCxnSpPr>
            <a:stCxn id="1760" idx="2"/>
            <a:endCxn id="1731" idx="5"/>
          </p:cNvCxnSpPr>
          <p:nvPr/>
        </p:nvCxnSpPr>
        <p:spPr>
          <a:xfrm flipH="1">
            <a:off x="2525075" y="2666500"/>
            <a:ext cx="1106700" cy="597900"/>
          </a:xfrm>
          <a:prstGeom prst="bentConnector3">
            <a:avLst>
              <a:gd name="adj1" fmla="val 49997"/>
            </a:avLst>
          </a:prstGeom>
          <a:noFill/>
          <a:ln w="19050" cap="flat" cmpd="sng">
            <a:solidFill>
              <a:schemeClr val="dk2"/>
            </a:solidFill>
            <a:prstDash val="solid"/>
            <a:round/>
            <a:headEnd type="none" w="med" len="med"/>
            <a:tailEnd type="none" w="med" len="med"/>
          </a:ln>
        </p:spPr>
      </p:cxnSp>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51"/>
          <p:cNvGrpSpPr/>
          <p:nvPr/>
        </p:nvGrpSpPr>
        <p:grpSpPr>
          <a:xfrm>
            <a:off x="4870450" y="4197150"/>
            <a:ext cx="76825" cy="76800"/>
            <a:chOff x="3104875" y="1099400"/>
            <a:chExt cx="76825" cy="76800"/>
          </a:xfrm>
        </p:grpSpPr>
        <p:sp>
          <p:nvSpPr>
            <p:cNvPr id="1813" name="Google Shape;1813;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spTree>
    <p:extLst>
      <p:ext uri="{BB962C8B-B14F-4D97-AF65-F5344CB8AC3E}">
        <p14:creationId xmlns:p14="http://schemas.microsoft.com/office/powerpoint/2010/main" val="247001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3" name="Picture 2">
            <a:extLst>
              <a:ext uri="{FF2B5EF4-FFF2-40B4-BE49-F238E27FC236}">
                <a16:creationId xmlns:a16="http://schemas.microsoft.com/office/drawing/2014/main" id="{934EDA07-E33C-4FC3-BEC7-018CEDC8A6FE}"/>
              </a:ext>
            </a:extLst>
          </p:cNvPr>
          <p:cNvPicPr>
            <a:picLocks noChangeAspect="1"/>
          </p:cNvPicPr>
          <p:nvPr/>
        </p:nvPicPr>
        <p:blipFill>
          <a:blip r:embed="rId6"/>
          <a:stretch>
            <a:fillRect/>
          </a:stretch>
        </p:blipFill>
        <p:spPr>
          <a:xfrm>
            <a:off x="2527836" y="357187"/>
            <a:ext cx="3762375" cy="4429125"/>
          </a:xfrm>
          <a:prstGeom prst="rect">
            <a:avLst/>
          </a:prstGeom>
        </p:spPr>
      </p:pic>
    </p:spTree>
    <p:extLst>
      <p:ext uri="{BB962C8B-B14F-4D97-AF65-F5344CB8AC3E}">
        <p14:creationId xmlns:p14="http://schemas.microsoft.com/office/powerpoint/2010/main" val="1937503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FACENET</a:t>
            </a:r>
            <a:endParaRPr/>
          </a:p>
        </p:txBody>
      </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2050" name="Picture 2" descr="Lightbox">
            <a:extLst>
              <a:ext uri="{FF2B5EF4-FFF2-40B4-BE49-F238E27FC236}">
                <a16:creationId xmlns:a16="http://schemas.microsoft.com/office/drawing/2014/main" id="{647DCD07-5770-442E-AAE6-000288A82F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838" y="1307250"/>
            <a:ext cx="7139940" cy="1398238"/>
          </a:xfrm>
          <a:prstGeom prst="rect">
            <a:avLst/>
          </a:prstGeom>
          <a:noFill/>
          <a:extLst>
            <a:ext uri="{909E8E84-426E-40DD-AFC4-6F175D3DCCD1}">
              <a14:hiddenFill xmlns:a14="http://schemas.microsoft.com/office/drawing/2010/main">
                <a:solidFill>
                  <a:srgbClr val="FFFFFF"/>
                </a:solidFill>
              </a14:hiddenFill>
            </a:ext>
          </a:extLst>
        </p:spPr>
      </p:pic>
      <p:sp>
        <p:nvSpPr>
          <p:cNvPr id="93" name="Google Shape;1642;p48">
            <a:extLst>
              <a:ext uri="{FF2B5EF4-FFF2-40B4-BE49-F238E27FC236}">
                <a16:creationId xmlns:a16="http://schemas.microsoft.com/office/drawing/2014/main" id="{31594287-4393-434E-8CA9-B64F5E9E43A3}"/>
              </a:ext>
            </a:extLst>
          </p:cNvPr>
          <p:cNvSpPr txBox="1">
            <a:spLocks/>
          </p:cNvSpPr>
          <p:nvPr/>
        </p:nvSpPr>
        <p:spPr>
          <a:xfrm>
            <a:off x="2430781" y="2571750"/>
            <a:ext cx="6526898" cy="159248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lnSpc>
                <a:spcPct val="150000"/>
              </a:lnSpc>
              <a:spcBef>
                <a:spcPts val="1600"/>
              </a:spcBef>
              <a:buClr>
                <a:schemeClr val="tx2">
                  <a:lumMod val="60000"/>
                  <a:lumOff val="40000"/>
                </a:schemeClr>
              </a:buClr>
              <a:buSzPts val="1400"/>
              <a:buFont typeface="Montserrat"/>
              <a:buChar char="◆"/>
            </a:pPr>
            <a:r>
              <a:rPr lang="en-US" sz="1200">
                <a:solidFill>
                  <a:schemeClr val="tx1"/>
                </a:solidFill>
              </a:rPr>
              <a:t>Sử dụng một tập Dataset của nhiều người, mỗi người có một lượng ảnh nhất định</a:t>
            </a:r>
            <a:endParaRPr lang="vi-VN" sz="1200">
              <a:solidFill>
                <a:schemeClr val="tx1"/>
              </a:solidFill>
            </a:endParaRPr>
          </a:p>
          <a:p>
            <a:pPr marL="457200" indent="-317500">
              <a:lnSpc>
                <a:spcPct val="150000"/>
              </a:lnSpc>
              <a:buClr>
                <a:schemeClr val="tx2">
                  <a:lumMod val="60000"/>
                  <a:lumOff val="40000"/>
                </a:schemeClr>
              </a:buClr>
              <a:buSzPts val="1400"/>
              <a:buFont typeface="Montserrat"/>
              <a:buChar char="◆"/>
            </a:pPr>
            <a:r>
              <a:rPr lang="en-US" sz="1200">
                <a:solidFill>
                  <a:schemeClr val="tx1"/>
                </a:solidFill>
              </a:rPr>
              <a:t>Xây dựng một mạng DNN dùng để làm Feature Extractor cho Dataset trên, kết quả đầu ra là 1 embedding 512-Dimensions. (Ứng dụng sử dụng mạng InceptionResnetV1)</a:t>
            </a:r>
          </a:p>
          <a:p>
            <a:pPr marL="457200" indent="-317500">
              <a:lnSpc>
                <a:spcPct val="150000"/>
              </a:lnSpc>
              <a:buClr>
                <a:schemeClr val="tx2">
                  <a:lumMod val="60000"/>
                  <a:lumOff val="40000"/>
                </a:schemeClr>
              </a:buClr>
              <a:buSzPts val="1400"/>
              <a:buFont typeface="Montserrat"/>
              <a:buChar char="◆"/>
            </a:pPr>
            <a:r>
              <a:rPr lang="en-US" sz="1200">
                <a:solidFill>
                  <a:schemeClr val="tx1"/>
                </a:solidFill>
              </a:rPr>
              <a:t>Huấn luyện mạng DNN để kết quả embedding có khả năng nhận diện tốt, bao gồm 2 việc là sử dụng hàm chuẩn hoá L2 </a:t>
            </a:r>
            <a:r>
              <a:rPr lang="vi-VN" sz="1200">
                <a:solidFill>
                  <a:schemeClr val="tx1"/>
                </a:solidFill>
              </a:rPr>
              <a:t>cho các embeddings đầu ra và tối ưu lại các parameters trong mạng màng bằng Triplet Loss</a:t>
            </a:r>
            <a:r>
              <a:rPr lang="en-US" sz="1200">
                <a:solidFill>
                  <a:schemeClr val="tx1"/>
                </a:solidFill>
              </a:rPr>
              <a:t>.</a:t>
            </a:r>
          </a:p>
          <a:p>
            <a:pPr marL="457200" indent="-317500">
              <a:lnSpc>
                <a:spcPct val="150000"/>
              </a:lnSpc>
              <a:buClr>
                <a:schemeClr val="tx2">
                  <a:lumMod val="60000"/>
                  <a:lumOff val="40000"/>
                </a:schemeClr>
              </a:buClr>
              <a:buSzPts val="1400"/>
              <a:buFont typeface="Montserrat"/>
              <a:buChar char="◆"/>
            </a:pPr>
            <a:r>
              <a:rPr lang="vi-VN" sz="1200">
                <a:solidFill>
                  <a:schemeClr val="tx1"/>
                </a:solidFill>
              </a:rPr>
              <a:t>Hàm Triplet Loss sẽ sử dụng phương pháp Triplet Selection, lựa chọn các embeddings sao cho việc học diễn ra tốt nhất.</a:t>
            </a:r>
          </a:p>
        </p:txBody>
      </p:sp>
    </p:spTree>
    <p:extLst>
      <p:ext uri="{BB962C8B-B14F-4D97-AF65-F5344CB8AC3E}">
        <p14:creationId xmlns:p14="http://schemas.microsoft.com/office/powerpoint/2010/main" val="3309139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5">
            <a:alphaModFix/>
          </a:blip>
          <a:srcRect l="24331" t="5721" r="23342" b="4591"/>
          <a:stretch/>
        </p:blipFill>
        <p:spPr>
          <a:xfrm rot="2268302">
            <a:off x="-65388" y="3340199"/>
            <a:ext cx="1857374" cy="1790699"/>
          </a:xfrm>
          <a:prstGeom prst="rect">
            <a:avLst/>
          </a:prstGeom>
          <a:noFill/>
          <a:ln>
            <a:noFill/>
          </a:ln>
        </p:spPr>
      </p:pic>
      <p:sp>
        <p:nvSpPr>
          <p:cNvPr id="1730" name="Google Shape;1730;p51"/>
          <p:cNvSpPr txBox="1">
            <a:spLocks noGrp="1"/>
          </p:cNvSpPr>
          <p:nvPr>
            <p:ph type="title"/>
          </p:nvPr>
        </p:nvSpPr>
        <p:spPr>
          <a:xfrm>
            <a:off x="767713" y="3202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FACENET</a:t>
            </a:r>
            <a:endParaRPr/>
          </a:p>
        </p:txBody>
      </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6">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7">
            <a:alphaModFix/>
          </a:blip>
          <a:srcRect l="18647" t="7960" r="8852" b="8336"/>
          <a:stretch/>
        </p:blipFill>
        <p:spPr>
          <a:xfrm rot="-1406513">
            <a:off x="1399635" y="4039437"/>
            <a:ext cx="1175233" cy="763227"/>
          </a:xfrm>
          <a:prstGeom prst="rect">
            <a:avLst/>
          </a:prstGeom>
          <a:noFill/>
          <a:ln>
            <a:noFill/>
          </a:ln>
        </p:spPr>
      </p:pic>
      <p:pic>
        <p:nvPicPr>
          <p:cNvPr id="2" name="learning">
            <a:hlinkClick r:id="" action="ppaction://media"/>
            <a:extLst>
              <a:ext uri="{FF2B5EF4-FFF2-40B4-BE49-F238E27FC236}">
                <a16:creationId xmlns:a16="http://schemas.microsoft.com/office/drawing/2014/main" id="{175E4DC8-04FB-41FD-8040-95FC6C97479D}"/>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915861" y="914625"/>
            <a:ext cx="5407703" cy="4055777"/>
          </a:xfrm>
          <a:prstGeom prst="rect">
            <a:avLst/>
          </a:prstGeom>
        </p:spPr>
      </p:pic>
    </p:spTree>
    <p:extLst>
      <p:ext uri="{BB962C8B-B14F-4D97-AF65-F5344CB8AC3E}">
        <p14:creationId xmlns:p14="http://schemas.microsoft.com/office/powerpoint/2010/main" val="41238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6983781" y="1019571"/>
            <a:ext cx="1272639" cy="1202430"/>
          </a:xfrm>
          <a:prstGeom prst="rect">
            <a:avLst/>
          </a:prstGeom>
          <a:noFill/>
          <a:ln>
            <a:noFill/>
          </a:ln>
        </p:spPr>
      </p:pic>
      <p:pic>
        <p:nvPicPr>
          <p:cNvPr id="197" name="Google Shape;1640;p48">
            <a:extLst>
              <a:ext uri="{FF2B5EF4-FFF2-40B4-BE49-F238E27FC236}">
                <a16:creationId xmlns:a16="http://schemas.microsoft.com/office/drawing/2014/main" id="{37614F96-B545-4565-94AA-4BC82243436C}"/>
              </a:ext>
            </a:extLst>
          </p:cNvPr>
          <p:cNvPicPr preferRelativeResize="0"/>
          <p:nvPr/>
        </p:nvPicPr>
        <p:blipFill rotWithShape="1">
          <a:blip r:embed="rId5">
            <a:alphaModFix/>
          </a:blip>
          <a:srcRect l="25537" t="7152" r="23467" b="5838"/>
          <a:stretch/>
        </p:blipFill>
        <p:spPr>
          <a:xfrm>
            <a:off x="1077525" y="404347"/>
            <a:ext cx="1920000" cy="1842726"/>
          </a:xfrm>
          <a:prstGeom prst="rect">
            <a:avLst/>
          </a:prstGeom>
          <a:noFill/>
          <a:ln>
            <a:noFill/>
          </a:ln>
        </p:spPr>
      </p:pic>
      <p:grpSp>
        <p:nvGrpSpPr>
          <p:cNvPr id="202" name="Google Shape;1650;p48">
            <a:extLst>
              <a:ext uri="{FF2B5EF4-FFF2-40B4-BE49-F238E27FC236}">
                <a16:creationId xmlns:a16="http://schemas.microsoft.com/office/drawing/2014/main" id="{12F03918-F322-4025-87C6-EA0C5186AB7F}"/>
              </a:ext>
            </a:extLst>
          </p:cNvPr>
          <p:cNvGrpSpPr/>
          <p:nvPr/>
        </p:nvGrpSpPr>
        <p:grpSpPr>
          <a:xfrm>
            <a:off x="1249223" y="4382458"/>
            <a:ext cx="76825" cy="76800"/>
            <a:chOff x="3104875" y="1099400"/>
            <a:chExt cx="76825" cy="76800"/>
          </a:xfrm>
        </p:grpSpPr>
        <p:sp>
          <p:nvSpPr>
            <p:cNvPr id="203" name="Google Shape;1651;p48">
              <a:extLst>
                <a:ext uri="{FF2B5EF4-FFF2-40B4-BE49-F238E27FC236}">
                  <a16:creationId xmlns:a16="http://schemas.microsoft.com/office/drawing/2014/main" id="{3D2D4051-81E8-4476-86C8-FCA5CB24674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2;p48">
              <a:extLst>
                <a:ext uri="{FF2B5EF4-FFF2-40B4-BE49-F238E27FC236}">
                  <a16:creationId xmlns:a16="http://schemas.microsoft.com/office/drawing/2014/main" id="{D00F0602-8077-4C81-BF7C-7D35ED1B32E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Picture 206">
            <a:extLst>
              <a:ext uri="{FF2B5EF4-FFF2-40B4-BE49-F238E27FC236}">
                <a16:creationId xmlns:a16="http://schemas.microsoft.com/office/drawing/2014/main" id="{EA21A72D-8724-4016-8015-ED4927F24566}"/>
              </a:ext>
            </a:extLst>
          </p:cNvPr>
          <p:cNvPicPr/>
          <p:nvPr/>
        </p:nvPicPr>
        <p:blipFill>
          <a:blip r:embed="rId6"/>
          <a:srcRect/>
          <a:stretch/>
        </p:blipFill>
        <p:spPr>
          <a:xfrm>
            <a:off x="1611898" y="1341296"/>
            <a:ext cx="6022615" cy="3117961"/>
          </a:xfrm>
          <a:prstGeom prst="rect">
            <a:avLst/>
          </a:prstGeom>
          <a:effectLst>
            <a:softEdge rad="25400"/>
          </a:effectLst>
        </p:spPr>
      </p:pic>
      <p:pic>
        <p:nvPicPr>
          <p:cNvPr id="205" name="Google Shape;1653;p48">
            <a:extLst>
              <a:ext uri="{FF2B5EF4-FFF2-40B4-BE49-F238E27FC236}">
                <a16:creationId xmlns:a16="http://schemas.microsoft.com/office/drawing/2014/main" id="{738FBEC6-FCCA-4A65-8719-E28208A455EC}"/>
              </a:ext>
            </a:extLst>
          </p:cNvPr>
          <p:cNvPicPr preferRelativeResize="0"/>
          <p:nvPr/>
        </p:nvPicPr>
        <p:blipFill rotWithShape="1">
          <a:blip r:embed="rId4">
            <a:alphaModFix/>
          </a:blip>
          <a:srcRect l="22009" r="18455"/>
          <a:stretch/>
        </p:blipFill>
        <p:spPr>
          <a:xfrm rot="1203247">
            <a:off x="7196976" y="1000716"/>
            <a:ext cx="903665" cy="853810"/>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LUỒNG HOẠT ĐỘNG PHẦN MỀM CHẤM CÔNG</a:t>
            </a:r>
            <a:endParaRPr sz="2400"/>
          </a:p>
        </p:txBody>
      </p:sp>
    </p:spTree>
    <p:extLst>
      <p:ext uri="{BB962C8B-B14F-4D97-AF65-F5344CB8AC3E}">
        <p14:creationId xmlns:p14="http://schemas.microsoft.com/office/powerpoint/2010/main" val="1080041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6983781" y="1019571"/>
            <a:ext cx="1272639" cy="1202430"/>
          </a:xfrm>
          <a:prstGeom prst="rect">
            <a:avLst/>
          </a:prstGeom>
          <a:noFill/>
          <a:ln>
            <a:noFill/>
          </a:ln>
        </p:spPr>
      </p:pic>
      <p:pic>
        <p:nvPicPr>
          <p:cNvPr id="197" name="Google Shape;1640;p48">
            <a:extLst>
              <a:ext uri="{FF2B5EF4-FFF2-40B4-BE49-F238E27FC236}">
                <a16:creationId xmlns:a16="http://schemas.microsoft.com/office/drawing/2014/main" id="{37614F96-B545-4565-94AA-4BC82243436C}"/>
              </a:ext>
            </a:extLst>
          </p:cNvPr>
          <p:cNvPicPr preferRelativeResize="0"/>
          <p:nvPr/>
        </p:nvPicPr>
        <p:blipFill rotWithShape="1">
          <a:blip r:embed="rId5">
            <a:alphaModFix/>
          </a:blip>
          <a:srcRect l="25537" t="7152" r="23467" b="5838"/>
          <a:stretch/>
        </p:blipFill>
        <p:spPr>
          <a:xfrm>
            <a:off x="1077525" y="404347"/>
            <a:ext cx="1920000" cy="1842726"/>
          </a:xfrm>
          <a:prstGeom prst="rect">
            <a:avLst/>
          </a:prstGeom>
          <a:noFill/>
          <a:ln>
            <a:noFill/>
          </a:ln>
        </p:spPr>
      </p:pic>
      <p:grpSp>
        <p:nvGrpSpPr>
          <p:cNvPr id="202" name="Google Shape;1650;p48">
            <a:extLst>
              <a:ext uri="{FF2B5EF4-FFF2-40B4-BE49-F238E27FC236}">
                <a16:creationId xmlns:a16="http://schemas.microsoft.com/office/drawing/2014/main" id="{12F03918-F322-4025-87C6-EA0C5186AB7F}"/>
              </a:ext>
            </a:extLst>
          </p:cNvPr>
          <p:cNvGrpSpPr/>
          <p:nvPr/>
        </p:nvGrpSpPr>
        <p:grpSpPr>
          <a:xfrm>
            <a:off x="1249223" y="4382458"/>
            <a:ext cx="76825" cy="76800"/>
            <a:chOff x="3104875" y="1099400"/>
            <a:chExt cx="76825" cy="76800"/>
          </a:xfrm>
        </p:grpSpPr>
        <p:sp>
          <p:nvSpPr>
            <p:cNvPr id="203" name="Google Shape;1651;p48">
              <a:extLst>
                <a:ext uri="{FF2B5EF4-FFF2-40B4-BE49-F238E27FC236}">
                  <a16:creationId xmlns:a16="http://schemas.microsoft.com/office/drawing/2014/main" id="{3D2D4051-81E8-4476-86C8-FCA5CB24674E}"/>
                </a:ext>
              </a:extLst>
            </p:cNvPr>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1652;p48">
              <a:extLst>
                <a:ext uri="{FF2B5EF4-FFF2-40B4-BE49-F238E27FC236}">
                  <a16:creationId xmlns:a16="http://schemas.microsoft.com/office/drawing/2014/main" id="{D00F0602-8077-4C81-BF7C-7D35ED1B32E2}"/>
                </a:ext>
              </a:extLst>
            </p:cNvPr>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7" name="Picture 206">
            <a:extLst>
              <a:ext uri="{FF2B5EF4-FFF2-40B4-BE49-F238E27FC236}">
                <a16:creationId xmlns:a16="http://schemas.microsoft.com/office/drawing/2014/main" id="{EA21A72D-8724-4016-8015-ED4927F24566}"/>
              </a:ext>
            </a:extLst>
          </p:cNvPr>
          <p:cNvPicPr/>
          <p:nvPr/>
        </p:nvPicPr>
        <p:blipFill>
          <a:blip r:embed="rId6"/>
          <a:srcRect/>
          <a:stretch/>
        </p:blipFill>
        <p:spPr>
          <a:xfrm>
            <a:off x="2189713" y="1091922"/>
            <a:ext cx="4993937" cy="3733892"/>
          </a:xfrm>
          <a:prstGeom prst="rect">
            <a:avLst/>
          </a:prstGeom>
          <a:effectLst>
            <a:softEdge rad="25400"/>
          </a:effectLst>
        </p:spPr>
      </p:pic>
      <p:pic>
        <p:nvPicPr>
          <p:cNvPr id="205" name="Google Shape;1653;p48">
            <a:extLst>
              <a:ext uri="{FF2B5EF4-FFF2-40B4-BE49-F238E27FC236}">
                <a16:creationId xmlns:a16="http://schemas.microsoft.com/office/drawing/2014/main" id="{738FBEC6-FCCA-4A65-8719-E28208A455EC}"/>
              </a:ext>
            </a:extLst>
          </p:cNvPr>
          <p:cNvPicPr preferRelativeResize="0"/>
          <p:nvPr/>
        </p:nvPicPr>
        <p:blipFill rotWithShape="1">
          <a:blip r:embed="rId4">
            <a:alphaModFix/>
          </a:blip>
          <a:srcRect l="22009" r="18455"/>
          <a:stretch/>
        </p:blipFill>
        <p:spPr>
          <a:xfrm rot="1203247">
            <a:off x="7196976" y="1000716"/>
            <a:ext cx="903665" cy="853810"/>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ĐỘ CHÍNH XÁC</a:t>
            </a:r>
            <a:endParaRPr sz="2400"/>
          </a:p>
        </p:txBody>
      </p:sp>
    </p:spTree>
    <p:extLst>
      <p:ext uri="{BB962C8B-B14F-4D97-AF65-F5344CB8AC3E}">
        <p14:creationId xmlns:p14="http://schemas.microsoft.com/office/powerpoint/2010/main" val="117990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pic>
        <p:nvPicPr>
          <p:cNvPr id="1870" name="Google Shape;1870;p53"/>
          <p:cNvPicPr preferRelativeResize="0"/>
          <p:nvPr/>
        </p:nvPicPr>
        <p:blipFill rotWithShape="1">
          <a:blip r:embed="rId3">
            <a:alphaModFix/>
          </a:blip>
          <a:srcRect l="18647" t="7960" r="8852" b="8336"/>
          <a:stretch/>
        </p:blipFill>
        <p:spPr>
          <a:xfrm rot="-1406513">
            <a:off x="5138385" y="3649387"/>
            <a:ext cx="1175233" cy="763227"/>
          </a:xfrm>
          <a:prstGeom prst="rect">
            <a:avLst/>
          </a:prstGeom>
          <a:noFill/>
          <a:ln>
            <a:noFill/>
          </a:ln>
        </p:spPr>
      </p:pic>
      <p:sp>
        <p:nvSpPr>
          <p:cNvPr id="1856" name="Google Shape;1856;p53"/>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CÁC HẠN CHẾ</a:t>
            </a:r>
            <a:endParaRPr/>
          </a:p>
        </p:txBody>
      </p:sp>
      <p:sp>
        <p:nvSpPr>
          <p:cNvPr id="1857" name="Google Shape;1857;p53"/>
          <p:cNvSpPr txBox="1">
            <a:spLocks noGrp="1"/>
          </p:cNvSpPr>
          <p:nvPr>
            <p:ph type="subTitle" idx="1"/>
          </p:nvPr>
        </p:nvSpPr>
        <p:spPr>
          <a:xfrm>
            <a:off x="542432" y="1416394"/>
            <a:ext cx="4872455"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Nhược điểm, điểm cần cải thiện</a:t>
            </a:r>
            <a:endParaRPr/>
          </a:p>
          <a:p>
            <a:pPr marL="457200" lvl="0" indent="-317500" algn="l" rtl="0">
              <a:spcBef>
                <a:spcPts val="600"/>
              </a:spcBef>
              <a:spcAft>
                <a:spcPts val="0"/>
              </a:spcAft>
              <a:buSzPts val="1400"/>
              <a:buFont typeface="Montserrat"/>
              <a:buChar char="◆"/>
            </a:pPr>
            <a:r>
              <a:rPr lang="vi-VN" sz="1200"/>
              <a:t>Khả năng align khuôn mặt chưa được tốt nên khi người dùng có những góc cạnh khác nhau, embedding tương ứng cũng sẽ bị sai lệch khá nhiều.</a:t>
            </a:r>
          </a:p>
          <a:p>
            <a:pPr marL="457200" lvl="0" indent="-317500" algn="l" rtl="0">
              <a:spcBef>
                <a:spcPts val="600"/>
              </a:spcBef>
              <a:spcAft>
                <a:spcPts val="0"/>
              </a:spcAft>
              <a:buSzPts val="1400"/>
              <a:buFont typeface="Montserrat"/>
              <a:buChar char="◆"/>
            </a:pPr>
            <a:r>
              <a:rPr lang="vi-VN" sz="1200"/>
              <a:t>Phần Classifier dựa chủ yếu vào việc tính khoảng cách giữa các embeddings (khá giống thuật toán k-NN với k = 1) cho nên kết quả chưa thực sự quá tốt. </a:t>
            </a:r>
            <a:endParaRPr lang="en-US" sz="1200"/>
          </a:p>
          <a:p>
            <a:pPr marL="457200" lvl="0" indent="-317500" algn="l" rtl="0">
              <a:spcBef>
                <a:spcPts val="600"/>
              </a:spcBef>
              <a:spcAft>
                <a:spcPts val="0"/>
              </a:spcAft>
              <a:buSzPts val="1400"/>
              <a:buFont typeface="Montserrat"/>
              <a:buChar char="◆"/>
            </a:pPr>
            <a:r>
              <a:rPr lang="vi-VN" sz="1200"/>
              <a:t>Các yếu tố như ánh sáng, chất lượng camera, góc chụp có thể khiến độ chính xác giảm đáng kể.</a:t>
            </a:r>
          </a:p>
          <a:p>
            <a:pPr marL="457200" lvl="0" indent="-317500" algn="l" rtl="0">
              <a:spcBef>
                <a:spcPts val="600"/>
              </a:spcBef>
              <a:spcAft>
                <a:spcPts val="0"/>
              </a:spcAft>
              <a:buSzPts val="1400"/>
              <a:buFont typeface="Montserrat"/>
              <a:buChar char="◆"/>
            </a:pPr>
            <a:r>
              <a:rPr lang="vi-VN" sz="1200"/>
              <a:t>Chưa thể chống gian lận nếu như nhân viên sử dụng ảnh của người khác.</a:t>
            </a:r>
          </a:p>
          <a:p>
            <a:pPr marL="457200" lvl="0" indent="-317500" algn="l" rtl="0">
              <a:spcBef>
                <a:spcPts val="600"/>
              </a:spcBef>
              <a:spcAft>
                <a:spcPts val="0"/>
              </a:spcAft>
              <a:buSzPts val="1400"/>
              <a:buFont typeface="Montserrat"/>
              <a:buChar char="◆"/>
            </a:pPr>
            <a:r>
              <a:rPr lang="vi-VN" sz="1200"/>
              <a:t>Chưa thể nhận diện trong tình huống người dùng đeo khẩu trang.</a:t>
            </a:r>
          </a:p>
        </p:txBody>
      </p:sp>
      <p:grpSp>
        <p:nvGrpSpPr>
          <p:cNvPr id="1861" name="Google Shape;1861;p53"/>
          <p:cNvGrpSpPr/>
          <p:nvPr/>
        </p:nvGrpSpPr>
        <p:grpSpPr>
          <a:xfrm>
            <a:off x="1714950" y="845800"/>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4">
            <a:alphaModFix/>
          </a:blip>
          <a:srcRect l="24331" t="5721" r="23342" b="4591"/>
          <a:stretch/>
        </p:blipFill>
        <p:spPr>
          <a:xfrm rot="2268302">
            <a:off x="6219637" y="2590174"/>
            <a:ext cx="1857374" cy="1790699"/>
          </a:xfrm>
          <a:prstGeom prst="rect">
            <a:avLst/>
          </a:prstGeom>
          <a:noFill/>
          <a:ln>
            <a:noFill/>
          </a:ln>
        </p:spPr>
      </p:pic>
      <p:pic>
        <p:nvPicPr>
          <p:cNvPr id="1868" name="Google Shape;1868;p53"/>
          <p:cNvPicPr preferRelativeResize="0"/>
          <p:nvPr/>
        </p:nvPicPr>
        <p:blipFill rotWithShape="1">
          <a:blip r:embed="rId5">
            <a:alphaModFix/>
          </a:blip>
          <a:srcRect l="15236" r="10474"/>
          <a:stretch/>
        </p:blipFill>
        <p:spPr>
          <a:xfrm rot="-8866461">
            <a:off x="7184037" y="1883943"/>
            <a:ext cx="1535572" cy="1375613"/>
          </a:xfrm>
          <a:prstGeom prst="rect">
            <a:avLst/>
          </a:prstGeom>
          <a:noFill/>
          <a:ln>
            <a:noFill/>
          </a:ln>
        </p:spPr>
      </p:pic>
      <p:pic>
        <p:nvPicPr>
          <p:cNvPr id="1869" name="Google Shape;1869;p53"/>
          <p:cNvPicPr preferRelativeResize="0"/>
          <p:nvPr/>
        </p:nvPicPr>
        <p:blipFill rotWithShape="1">
          <a:blip r:embed="rId6">
            <a:alphaModFix/>
          </a:blip>
          <a:srcRect l="22009" r="18455"/>
          <a:stretch/>
        </p:blipFill>
        <p:spPr>
          <a:xfrm rot="1203246">
            <a:off x="5673206" y="1367046"/>
            <a:ext cx="1115441" cy="1053905"/>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Tree>
    <p:extLst>
      <p:ext uri="{BB962C8B-B14F-4D97-AF65-F5344CB8AC3E}">
        <p14:creationId xmlns:p14="http://schemas.microsoft.com/office/powerpoint/2010/main" val="1773880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460492"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KẾT QUẢ</a:t>
            </a:r>
            <a:endParaRP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483959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46246" y="251457"/>
            <a:ext cx="8251508" cy="4640586"/>
          </a:xfrm>
          <a:prstGeom prst="rect">
            <a:avLst/>
          </a:prstGeom>
        </p:spPr>
      </p:pic>
    </p:spTree>
    <p:extLst>
      <p:ext uri="{BB962C8B-B14F-4D97-AF65-F5344CB8AC3E}">
        <p14:creationId xmlns:p14="http://schemas.microsoft.com/office/powerpoint/2010/main" val="3035279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a:srcRect/>
          <a:stretch/>
        </p:blipFill>
        <p:spPr>
          <a:xfrm>
            <a:off x="446468" y="251457"/>
            <a:ext cx="8251064" cy="4640586"/>
          </a:xfrm>
          <a:prstGeom prst="rect">
            <a:avLst/>
          </a:prstGeom>
        </p:spPr>
      </p:pic>
    </p:spTree>
    <p:extLst>
      <p:ext uri="{BB962C8B-B14F-4D97-AF65-F5344CB8AC3E}">
        <p14:creationId xmlns:p14="http://schemas.microsoft.com/office/powerpoint/2010/main" val="352973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ĐẶT VẤN ĐỀ</a:t>
            </a:r>
            <a:endParaRP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3406170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a:srcRect/>
          <a:stretch/>
        </p:blipFill>
        <p:spPr>
          <a:xfrm>
            <a:off x="1653647" y="251457"/>
            <a:ext cx="5836705" cy="4640586"/>
          </a:xfrm>
          <a:prstGeom prst="rect">
            <a:avLst/>
          </a:prstGeom>
        </p:spPr>
      </p:pic>
    </p:spTree>
    <p:extLst>
      <p:ext uri="{BB962C8B-B14F-4D97-AF65-F5344CB8AC3E}">
        <p14:creationId xmlns:p14="http://schemas.microsoft.com/office/powerpoint/2010/main" val="2616524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a:srcRect/>
          <a:stretch/>
        </p:blipFill>
        <p:spPr>
          <a:xfrm>
            <a:off x="270141" y="426839"/>
            <a:ext cx="8381144" cy="4289822"/>
          </a:xfrm>
          <a:prstGeom prst="rect">
            <a:avLst/>
          </a:prstGeom>
        </p:spPr>
      </p:pic>
    </p:spTree>
    <p:extLst>
      <p:ext uri="{BB962C8B-B14F-4D97-AF65-F5344CB8AC3E}">
        <p14:creationId xmlns:p14="http://schemas.microsoft.com/office/powerpoint/2010/main" val="1404469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a:srcRect/>
          <a:stretch/>
        </p:blipFill>
        <p:spPr>
          <a:xfrm>
            <a:off x="270141" y="434706"/>
            <a:ext cx="8381144" cy="4274088"/>
          </a:xfrm>
          <a:prstGeom prst="rect">
            <a:avLst/>
          </a:prstGeom>
        </p:spPr>
      </p:pic>
    </p:spTree>
    <p:extLst>
      <p:ext uri="{BB962C8B-B14F-4D97-AF65-F5344CB8AC3E}">
        <p14:creationId xmlns:p14="http://schemas.microsoft.com/office/powerpoint/2010/main" val="3669221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a:srcRect/>
          <a:stretch/>
        </p:blipFill>
        <p:spPr>
          <a:xfrm>
            <a:off x="299668" y="434706"/>
            <a:ext cx="8322089" cy="4274088"/>
          </a:xfrm>
          <a:prstGeom prst="rect">
            <a:avLst/>
          </a:prstGeom>
        </p:spPr>
      </p:pic>
    </p:spTree>
    <p:extLst>
      <p:ext uri="{BB962C8B-B14F-4D97-AF65-F5344CB8AC3E}">
        <p14:creationId xmlns:p14="http://schemas.microsoft.com/office/powerpoint/2010/main" val="3403550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a:srcRect/>
          <a:stretch/>
        </p:blipFill>
        <p:spPr>
          <a:xfrm>
            <a:off x="299668" y="588709"/>
            <a:ext cx="8322089" cy="3966082"/>
          </a:xfrm>
          <a:prstGeom prst="rect">
            <a:avLst/>
          </a:prstGeom>
        </p:spPr>
      </p:pic>
    </p:spTree>
    <p:extLst>
      <p:ext uri="{BB962C8B-B14F-4D97-AF65-F5344CB8AC3E}">
        <p14:creationId xmlns:p14="http://schemas.microsoft.com/office/powerpoint/2010/main" val="3467552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a:srcRect/>
          <a:stretch/>
        </p:blipFill>
        <p:spPr>
          <a:xfrm>
            <a:off x="299668" y="595253"/>
            <a:ext cx="8322089" cy="3952993"/>
          </a:xfrm>
          <a:prstGeom prst="rect">
            <a:avLst/>
          </a:prstGeom>
        </p:spPr>
      </p:pic>
    </p:spTree>
    <p:extLst>
      <p:ext uri="{BB962C8B-B14F-4D97-AF65-F5344CB8AC3E}">
        <p14:creationId xmlns:p14="http://schemas.microsoft.com/office/powerpoint/2010/main" val="3865158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a:srcRect/>
          <a:stretch/>
        </p:blipFill>
        <p:spPr>
          <a:xfrm>
            <a:off x="2372952" y="468057"/>
            <a:ext cx="4431708" cy="4302037"/>
          </a:xfrm>
          <a:prstGeom prst="rect">
            <a:avLst/>
          </a:prstGeom>
        </p:spPr>
      </p:pic>
    </p:spTree>
    <p:extLst>
      <p:ext uri="{BB962C8B-B14F-4D97-AF65-F5344CB8AC3E}">
        <p14:creationId xmlns:p14="http://schemas.microsoft.com/office/powerpoint/2010/main" val="340480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2" name="Picture 11">
            <a:extLst>
              <a:ext uri="{FF2B5EF4-FFF2-40B4-BE49-F238E27FC236}">
                <a16:creationId xmlns:a16="http://schemas.microsoft.com/office/drawing/2014/main" id="{68075509-55A3-4F9D-8DE6-83B2F08C79FA}"/>
              </a:ext>
            </a:extLst>
          </p:cNvPr>
          <p:cNvPicPr/>
          <p:nvPr/>
        </p:nvPicPr>
        <p:blipFill>
          <a:blip r:embed="rId6"/>
          <a:srcRect/>
          <a:stretch/>
        </p:blipFill>
        <p:spPr>
          <a:xfrm>
            <a:off x="2203239" y="337826"/>
            <a:ext cx="4737358" cy="4536875"/>
          </a:xfrm>
          <a:prstGeom prst="rect">
            <a:avLst/>
          </a:prstGeom>
        </p:spPr>
      </p:pic>
    </p:spTree>
    <p:extLst>
      <p:ext uri="{BB962C8B-B14F-4D97-AF65-F5344CB8AC3E}">
        <p14:creationId xmlns:p14="http://schemas.microsoft.com/office/powerpoint/2010/main" val="2922560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pic>
        <p:nvPicPr>
          <p:cNvPr id="1816" name="Google Shape;1816;p51"/>
          <p:cNvPicPr preferRelativeResize="0"/>
          <p:nvPr/>
        </p:nvPicPr>
        <p:blipFill rotWithShape="1">
          <a:blip r:embed="rId5">
            <a:alphaModFix/>
          </a:blip>
          <a:srcRect l="18647" t="7960" r="8852" b="8336"/>
          <a:stretch/>
        </p:blipFill>
        <p:spPr>
          <a:xfrm rot="-1406513">
            <a:off x="1399635" y="4039437"/>
            <a:ext cx="1175233" cy="763227"/>
          </a:xfrm>
          <a:prstGeom prst="rect">
            <a:avLst/>
          </a:prstGeom>
          <a:noFill/>
          <a:ln>
            <a:noFill/>
          </a:ln>
        </p:spPr>
      </p:pic>
      <p:pic>
        <p:nvPicPr>
          <p:cNvPr id="13" name="Picture 12">
            <a:extLst>
              <a:ext uri="{FF2B5EF4-FFF2-40B4-BE49-F238E27FC236}">
                <a16:creationId xmlns:a16="http://schemas.microsoft.com/office/drawing/2014/main" id="{926C30F8-8E42-476E-9383-E538EF2BE77C}"/>
              </a:ext>
            </a:extLst>
          </p:cNvPr>
          <p:cNvPicPr/>
          <p:nvPr/>
        </p:nvPicPr>
        <p:blipFill>
          <a:blip r:embed="rId6">
            <a:extLst>
              <a:ext uri="{28A0092B-C50C-407E-A947-70E740481C1C}">
                <a14:useLocalDpi xmlns:a14="http://schemas.microsoft.com/office/drawing/2010/main" val="0"/>
              </a:ext>
            </a:extLst>
          </a:blip>
          <a:stretch>
            <a:fillRect/>
          </a:stretch>
        </p:blipFill>
        <p:spPr>
          <a:xfrm>
            <a:off x="2145884" y="1826260"/>
            <a:ext cx="1348105" cy="1247140"/>
          </a:xfrm>
          <a:prstGeom prst="rect">
            <a:avLst/>
          </a:prstGeom>
        </p:spPr>
      </p:pic>
      <p:pic>
        <p:nvPicPr>
          <p:cNvPr id="14" name="Picture 13">
            <a:extLst>
              <a:ext uri="{FF2B5EF4-FFF2-40B4-BE49-F238E27FC236}">
                <a16:creationId xmlns:a16="http://schemas.microsoft.com/office/drawing/2014/main" id="{7A737330-3EA8-4B4E-816D-3641A64B3509}"/>
              </a:ext>
            </a:extLst>
          </p:cNvPr>
          <p:cNvPicPr/>
          <p:nvPr/>
        </p:nvPicPr>
        <p:blipFill>
          <a:blip r:embed="rId7">
            <a:extLst>
              <a:ext uri="{28A0092B-C50C-407E-A947-70E740481C1C}">
                <a14:useLocalDpi xmlns:a14="http://schemas.microsoft.com/office/drawing/2010/main" val="0"/>
              </a:ext>
            </a:extLst>
          </a:blip>
          <a:stretch>
            <a:fillRect/>
          </a:stretch>
        </p:blipFill>
        <p:spPr>
          <a:xfrm>
            <a:off x="5928890" y="1906038"/>
            <a:ext cx="1348104" cy="1167362"/>
          </a:xfrm>
          <a:prstGeom prst="rect">
            <a:avLst/>
          </a:prstGeom>
        </p:spPr>
      </p:pic>
      <p:sp>
        <p:nvSpPr>
          <p:cNvPr id="2" name="Arrow: Right 1">
            <a:extLst>
              <a:ext uri="{FF2B5EF4-FFF2-40B4-BE49-F238E27FC236}">
                <a16:creationId xmlns:a16="http://schemas.microsoft.com/office/drawing/2014/main" id="{5818812E-2719-4C84-A400-C7479AD16D17}"/>
              </a:ext>
            </a:extLst>
          </p:cNvPr>
          <p:cNvSpPr/>
          <p:nvPr/>
        </p:nvSpPr>
        <p:spPr>
          <a:xfrm>
            <a:off x="3649980" y="2232660"/>
            <a:ext cx="2202710" cy="495300"/>
          </a:xfrm>
          <a:prstGeom prst="rightArrow">
            <a:avLst/>
          </a:prstGeom>
          <a:solidFill>
            <a:schemeClr val="bg2"/>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2596722-C024-4C54-9FC7-A61202EBABEE}"/>
              </a:ext>
            </a:extLst>
          </p:cNvPr>
          <p:cNvSpPr txBox="1"/>
          <p:nvPr/>
        </p:nvSpPr>
        <p:spPr>
          <a:xfrm>
            <a:off x="3757144" y="2318801"/>
            <a:ext cx="1908591" cy="307777"/>
          </a:xfrm>
          <a:prstGeom prst="rect">
            <a:avLst/>
          </a:prstGeom>
          <a:noFill/>
        </p:spPr>
        <p:txBody>
          <a:bodyPr wrap="square" rtlCol="0">
            <a:spAutoFit/>
          </a:bodyPr>
          <a:lstStyle/>
          <a:p>
            <a:r>
              <a:rPr lang="en-US">
                <a:solidFill>
                  <a:schemeClr val="tx1"/>
                </a:solidFill>
              </a:rPr>
              <a:t>BackgroundServices</a:t>
            </a:r>
          </a:p>
        </p:txBody>
      </p:sp>
    </p:spTree>
    <p:extLst>
      <p:ext uri="{BB962C8B-B14F-4D97-AF65-F5344CB8AC3E}">
        <p14:creationId xmlns:p14="http://schemas.microsoft.com/office/powerpoint/2010/main" val="2090733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53"/>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NHẬN XÉT, ĐÁNH GIÁ</a:t>
            </a:r>
            <a:endParaRPr/>
          </a:p>
        </p:txBody>
      </p:sp>
      <p:sp>
        <p:nvSpPr>
          <p:cNvPr id="1857" name="Google Shape;1857;p53"/>
          <p:cNvSpPr txBox="1">
            <a:spLocks noGrp="1"/>
          </p:cNvSpPr>
          <p:nvPr>
            <p:ph type="subTitle" idx="1"/>
          </p:nvPr>
        </p:nvSpPr>
        <p:spPr>
          <a:xfrm>
            <a:off x="542432" y="1416394"/>
            <a:ext cx="4872455"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Ưu điểm</a:t>
            </a:r>
            <a:endParaRPr/>
          </a:p>
          <a:p>
            <a:pPr marL="457200" lvl="0" indent="-317500" algn="l" rtl="0">
              <a:spcBef>
                <a:spcPts val="1600"/>
              </a:spcBef>
              <a:spcAft>
                <a:spcPts val="0"/>
              </a:spcAft>
              <a:buSzPts val="1400"/>
              <a:buFont typeface="Montserrat"/>
              <a:buChar char="◆"/>
            </a:pPr>
            <a:r>
              <a:rPr lang="vi-VN" sz="1200"/>
              <a:t>Thuận tiện cho quản lý các công ty có thể quản lý số lượng, tình hình đi làm của tất cả các nhân viên trong công ty, kể cả với lượng nhân viên rất lớn nhờ vào sức mạnh của hệ thống .Net.</a:t>
            </a:r>
            <a:endParaRPr sz="1200"/>
          </a:p>
          <a:p>
            <a:pPr marL="457200" lvl="0" indent="-317500" algn="l" rtl="0">
              <a:spcBef>
                <a:spcPts val="0"/>
              </a:spcBef>
              <a:spcAft>
                <a:spcPts val="0"/>
              </a:spcAft>
              <a:buSzPts val="1400"/>
              <a:buFont typeface="Montserrat"/>
              <a:buChar char="◆"/>
            </a:pPr>
            <a:r>
              <a:rPr lang="vi-VN" sz="1200"/>
              <a:t>Giúp nhân viên có thêm một công cụ để tra cứu lịch làm việc của bản thân và công ty, cũng như tạo các sự kiện nhắc nhở bản thân trong quá trình đi làm</a:t>
            </a:r>
            <a:endParaRPr lang="en-US" sz="1200"/>
          </a:p>
          <a:p>
            <a:pPr marL="457200" lvl="0" indent="-317500" algn="l" rtl="0">
              <a:spcBef>
                <a:spcPts val="0"/>
              </a:spcBef>
              <a:spcAft>
                <a:spcPts val="0"/>
              </a:spcAft>
              <a:buSzPts val="1400"/>
              <a:buFont typeface="Montserrat"/>
              <a:buChar char="◆"/>
            </a:pPr>
            <a:r>
              <a:rPr lang="vi-VN" sz="1200"/>
              <a:t>Giảm bớt thời gian, tăng độ chính xác, tin cậy cho công việc tính toán lương thưởng</a:t>
            </a:r>
            <a:r>
              <a:rPr lang="en-US" sz="1200"/>
              <a:t>.</a:t>
            </a:r>
          </a:p>
          <a:p>
            <a:pPr marL="457200" lvl="0" indent="-317500" algn="l" rtl="0">
              <a:spcBef>
                <a:spcPts val="0"/>
              </a:spcBef>
              <a:spcAft>
                <a:spcPts val="0"/>
              </a:spcAft>
              <a:buSzPts val="1400"/>
              <a:buFont typeface="Montserrat"/>
              <a:buChar char="◆"/>
            </a:pPr>
            <a:r>
              <a:rPr lang="vi-VN" sz="1200"/>
              <a:t>Nhờ sử dụng nhận diện khuôn mặt trong chấm công, công ty có thêm một sự lựa chọn thuận tiện, nhanh chóng, an toàn trong mùa dịch bệnh hơn cho nhân viên trong công ty</a:t>
            </a:r>
            <a:endParaRPr sz="1200"/>
          </a:p>
        </p:txBody>
      </p:sp>
      <p:grpSp>
        <p:nvGrpSpPr>
          <p:cNvPr id="1858" name="Google Shape;1858;p53"/>
          <p:cNvGrpSpPr/>
          <p:nvPr/>
        </p:nvGrpSpPr>
        <p:grpSpPr>
          <a:xfrm>
            <a:off x="1235075" y="4054275"/>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1714950" y="845800"/>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8" name="Google Shape;1868;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69" name="Google Shape;1869;p53"/>
          <p:cNvPicPr preferRelativeResize="0"/>
          <p:nvPr/>
        </p:nvPicPr>
        <p:blipFill rotWithShape="1">
          <a:blip r:embed="rId5">
            <a:alphaModFix/>
          </a:blip>
          <a:srcRect l="22009" r="18455"/>
          <a:stretch/>
        </p:blipFill>
        <p:spPr>
          <a:xfrm rot="1203246">
            <a:off x="5673206" y="1367046"/>
            <a:ext cx="1115441" cy="1053905"/>
          </a:xfrm>
          <a:prstGeom prst="rect">
            <a:avLst/>
          </a:prstGeom>
          <a:noFill/>
          <a:ln>
            <a:noFill/>
          </a:ln>
        </p:spPr>
      </p:pic>
      <p:pic>
        <p:nvPicPr>
          <p:cNvPr id="1870" name="Google Shape;1870;p53"/>
          <p:cNvPicPr preferRelativeResize="0"/>
          <p:nvPr/>
        </p:nvPicPr>
        <p:blipFill rotWithShape="1">
          <a:blip r:embed="rId6">
            <a:alphaModFix/>
          </a:blip>
          <a:srcRect l="18647" t="7960" r="8852" b="8336"/>
          <a:stretch/>
        </p:blipFill>
        <p:spPr>
          <a:xfrm rot="-1406513">
            <a:off x="5138385" y="3649387"/>
            <a:ext cx="1175233" cy="763227"/>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Tree>
    <p:extLst>
      <p:ext uri="{BB962C8B-B14F-4D97-AF65-F5344CB8AC3E}">
        <p14:creationId xmlns:p14="http://schemas.microsoft.com/office/powerpoint/2010/main" val="2855448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53"/>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ĐẶT VẤN ĐỀ</a:t>
            </a:r>
            <a:endParaRPr/>
          </a:p>
        </p:txBody>
      </p:sp>
      <p:sp>
        <p:nvSpPr>
          <p:cNvPr id="1857" name="Google Shape;1857;p53"/>
          <p:cNvSpPr txBox="1">
            <a:spLocks noGrp="1"/>
          </p:cNvSpPr>
          <p:nvPr>
            <p:ph type="subTitle" idx="1"/>
          </p:nvPr>
        </p:nvSpPr>
        <p:spPr>
          <a:xfrm>
            <a:off x="720000" y="1448250"/>
            <a:ext cx="4466400"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Các</a:t>
            </a:r>
            <a:r>
              <a:rPr lang="en-US"/>
              <a:t> </a:t>
            </a:r>
            <a:r>
              <a:rPr lang="en-US" err="1"/>
              <a:t>công</a:t>
            </a:r>
            <a:r>
              <a:rPr lang="en-US"/>
              <a:t> ty, </a:t>
            </a:r>
            <a:r>
              <a:rPr lang="en-US" err="1"/>
              <a:t>tổ</a:t>
            </a:r>
            <a:r>
              <a:rPr lang="en-US"/>
              <a:t> </a:t>
            </a:r>
            <a:r>
              <a:rPr lang="en-US" err="1"/>
              <a:t>chức</a:t>
            </a:r>
            <a:r>
              <a:rPr lang="en-US"/>
              <a:t> </a:t>
            </a:r>
            <a:r>
              <a:rPr lang="en-US" err="1"/>
              <a:t>có</a:t>
            </a:r>
            <a:r>
              <a:rPr lang="en-US"/>
              <a:t> </a:t>
            </a:r>
            <a:r>
              <a:rPr lang="en-US" err="1"/>
              <a:t>số</a:t>
            </a:r>
            <a:r>
              <a:rPr lang="en-US"/>
              <a:t> </a:t>
            </a:r>
            <a:r>
              <a:rPr lang="en-US" err="1"/>
              <a:t>lượng</a:t>
            </a:r>
            <a:r>
              <a:rPr lang="en-US"/>
              <a:t> </a:t>
            </a:r>
            <a:r>
              <a:rPr lang="en-US" err="1"/>
              <a:t>nhân</a:t>
            </a:r>
            <a:r>
              <a:rPr lang="en-US"/>
              <a:t> </a:t>
            </a:r>
            <a:r>
              <a:rPr lang="en-US" err="1"/>
              <a:t>viên</a:t>
            </a:r>
            <a:r>
              <a:rPr lang="en-US"/>
              <a:t> </a:t>
            </a:r>
            <a:r>
              <a:rPr lang="en-US" err="1"/>
              <a:t>lớn</a:t>
            </a:r>
            <a:r>
              <a:rPr lang="en-US"/>
              <a:t> </a:t>
            </a:r>
            <a:r>
              <a:rPr lang="en-US" err="1"/>
              <a:t>luôn</a:t>
            </a:r>
            <a:r>
              <a:rPr lang="en-US"/>
              <a:t> </a:t>
            </a:r>
            <a:r>
              <a:rPr lang="en-US" err="1"/>
              <a:t>có</a:t>
            </a:r>
            <a:r>
              <a:rPr lang="en-US"/>
              <a:t> </a:t>
            </a:r>
            <a:r>
              <a:rPr lang="en-US" err="1"/>
              <a:t>nhu</a:t>
            </a:r>
            <a:r>
              <a:rPr lang="en-US"/>
              <a:t> </a:t>
            </a:r>
            <a:r>
              <a:rPr lang="en-US" err="1"/>
              <a:t>cầu</a:t>
            </a:r>
            <a:r>
              <a:rPr lang="en-US"/>
              <a:t> </a:t>
            </a:r>
            <a:r>
              <a:rPr lang="en-US" err="1"/>
              <a:t>về</a:t>
            </a:r>
            <a:r>
              <a:rPr lang="en-US"/>
              <a:t> </a:t>
            </a:r>
            <a:r>
              <a:rPr lang="en-US" err="1"/>
              <a:t>một</a:t>
            </a:r>
            <a:r>
              <a:rPr lang="en-US"/>
              <a:t> </a:t>
            </a:r>
            <a:r>
              <a:rPr lang="en-US" err="1"/>
              <a:t>ứng</a:t>
            </a:r>
            <a:r>
              <a:rPr lang="en-US"/>
              <a:t> </a:t>
            </a:r>
            <a:r>
              <a:rPr lang="en-US" err="1"/>
              <a:t>dụng</a:t>
            </a:r>
            <a:r>
              <a:rPr lang="en-US"/>
              <a:t> </a:t>
            </a:r>
            <a:r>
              <a:rPr lang="en-US" err="1"/>
              <a:t>có</a:t>
            </a:r>
            <a:r>
              <a:rPr lang="en-US"/>
              <a:t> </a:t>
            </a:r>
            <a:r>
              <a:rPr lang="en-US" err="1"/>
              <a:t>khả</a:t>
            </a:r>
            <a:r>
              <a:rPr lang="en-US"/>
              <a:t> </a:t>
            </a:r>
            <a:r>
              <a:rPr lang="en-US" err="1"/>
              <a:t>năng</a:t>
            </a:r>
            <a:r>
              <a:rPr lang="en-US"/>
              <a:t> </a:t>
            </a:r>
            <a:r>
              <a:rPr lang="en-US" err="1"/>
              <a:t>quản</a:t>
            </a:r>
            <a:r>
              <a:rPr lang="en-US"/>
              <a:t> </a:t>
            </a:r>
            <a:r>
              <a:rPr lang="en-US" err="1"/>
              <a:t>lý</a:t>
            </a:r>
            <a:r>
              <a:rPr lang="en-US"/>
              <a:t> </a:t>
            </a:r>
            <a:r>
              <a:rPr lang="en-US" err="1"/>
              <a:t>số</a:t>
            </a:r>
            <a:r>
              <a:rPr lang="en-US"/>
              <a:t> </a:t>
            </a:r>
            <a:r>
              <a:rPr lang="en-US" err="1"/>
              <a:t>lượng</a:t>
            </a:r>
            <a:r>
              <a:rPr lang="en-US"/>
              <a:t> </a:t>
            </a:r>
            <a:r>
              <a:rPr lang="en-US" err="1"/>
              <a:t>nhân</a:t>
            </a:r>
            <a:r>
              <a:rPr lang="en-US"/>
              <a:t> </a:t>
            </a:r>
            <a:r>
              <a:rPr lang="en-US" err="1"/>
              <a:t>viên</a:t>
            </a:r>
            <a:r>
              <a:rPr lang="en-US"/>
              <a:t> </a:t>
            </a:r>
            <a:r>
              <a:rPr lang="en-US" err="1"/>
              <a:t>đó</a:t>
            </a:r>
            <a:r>
              <a:rPr lang="en-US"/>
              <a:t>.</a:t>
            </a:r>
            <a:endParaRPr/>
          </a:p>
          <a:p>
            <a:pPr marL="0" lvl="0" indent="0" algn="l" rtl="0">
              <a:spcBef>
                <a:spcPts val="0"/>
              </a:spcBef>
              <a:spcAft>
                <a:spcPts val="0"/>
              </a:spcAft>
              <a:buNone/>
            </a:pPr>
            <a:r>
              <a:rPr lang="en"/>
              <a:t>Ứng dụng quản lý nhân viên phải:</a:t>
            </a:r>
            <a:endParaRPr/>
          </a:p>
          <a:p>
            <a:pPr marL="457200" lvl="0" indent="-317500" algn="l" rtl="0">
              <a:spcBef>
                <a:spcPts val="1600"/>
              </a:spcBef>
              <a:spcAft>
                <a:spcPts val="0"/>
              </a:spcAft>
              <a:buSzPts val="1400"/>
              <a:buFont typeface="Montserrat"/>
              <a:buChar char="◆"/>
            </a:pPr>
            <a:r>
              <a:rPr lang="en-US" err="1"/>
              <a:t>Sử</a:t>
            </a:r>
            <a:r>
              <a:rPr lang="en-US"/>
              <a:t> </a:t>
            </a:r>
            <a:r>
              <a:rPr lang="en-US" err="1"/>
              <a:t>dụng</a:t>
            </a:r>
            <a:r>
              <a:rPr lang="en-US"/>
              <a:t> </a:t>
            </a:r>
            <a:r>
              <a:rPr lang="en-US" err="1"/>
              <a:t>dễ</a:t>
            </a:r>
            <a:r>
              <a:rPr lang="en-US"/>
              <a:t> </a:t>
            </a:r>
            <a:r>
              <a:rPr lang="en-US" err="1"/>
              <a:t>dàng</a:t>
            </a:r>
            <a:endParaRPr/>
          </a:p>
          <a:p>
            <a:pPr marL="457200" lvl="0" indent="-317500" algn="l" rtl="0">
              <a:spcBef>
                <a:spcPts val="0"/>
              </a:spcBef>
              <a:spcAft>
                <a:spcPts val="0"/>
              </a:spcAft>
              <a:buSzPts val="1400"/>
              <a:buFont typeface="Montserrat"/>
              <a:buChar char="◆"/>
            </a:pPr>
            <a:r>
              <a:rPr lang="en-US" err="1"/>
              <a:t>Có</a:t>
            </a:r>
            <a:r>
              <a:rPr lang="en-US"/>
              <a:t> </a:t>
            </a:r>
            <a:r>
              <a:rPr lang="en-US" err="1"/>
              <a:t>khả</a:t>
            </a:r>
            <a:r>
              <a:rPr lang="en-US"/>
              <a:t> </a:t>
            </a:r>
            <a:r>
              <a:rPr lang="en-US" err="1"/>
              <a:t>năng</a:t>
            </a:r>
            <a:r>
              <a:rPr lang="en-US"/>
              <a:t> </a:t>
            </a:r>
            <a:r>
              <a:rPr lang="en-US" err="1"/>
              <a:t>quản</a:t>
            </a:r>
            <a:r>
              <a:rPr lang="en-US"/>
              <a:t> </a:t>
            </a:r>
            <a:r>
              <a:rPr lang="en-US" err="1"/>
              <a:t>lý</a:t>
            </a:r>
            <a:r>
              <a:rPr lang="en-US"/>
              <a:t> </a:t>
            </a:r>
            <a:r>
              <a:rPr lang="en-US" err="1"/>
              <a:t>thời</a:t>
            </a:r>
            <a:r>
              <a:rPr lang="en-US"/>
              <a:t> </a:t>
            </a:r>
            <a:r>
              <a:rPr lang="en-US" err="1"/>
              <a:t>gian</a:t>
            </a:r>
            <a:r>
              <a:rPr lang="en-US"/>
              <a:t> </a:t>
            </a:r>
            <a:r>
              <a:rPr lang="en-US" err="1"/>
              <a:t>đi</a:t>
            </a:r>
            <a:r>
              <a:rPr lang="en-US"/>
              <a:t> </a:t>
            </a:r>
            <a:r>
              <a:rPr lang="en-US" err="1"/>
              <a:t>làm</a:t>
            </a:r>
            <a:r>
              <a:rPr lang="en-US"/>
              <a:t>.</a:t>
            </a:r>
            <a:endParaRPr/>
          </a:p>
          <a:p>
            <a:pPr marL="457200" lvl="0" indent="-317500" algn="l" rtl="0">
              <a:spcBef>
                <a:spcPts val="0"/>
              </a:spcBef>
              <a:spcAft>
                <a:spcPts val="0"/>
              </a:spcAft>
              <a:buSzPts val="1400"/>
              <a:buFont typeface="Montserrat"/>
              <a:buChar char="◆"/>
            </a:pPr>
            <a:r>
              <a:rPr lang="en-US" err="1"/>
              <a:t>Tính</a:t>
            </a:r>
            <a:r>
              <a:rPr lang="en-US"/>
              <a:t> </a:t>
            </a:r>
            <a:r>
              <a:rPr lang="en-US" err="1"/>
              <a:t>toán</a:t>
            </a:r>
            <a:r>
              <a:rPr lang="en-US"/>
              <a:t> </a:t>
            </a:r>
            <a:r>
              <a:rPr lang="en-US" err="1"/>
              <a:t>lương</a:t>
            </a:r>
            <a:r>
              <a:rPr lang="en-US"/>
              <a:t> </a:t>
            </a:r>
            <a:r>
              <a:rPr lang="en-US" err="1"/>
              <a:t>của</a:t>
            </a:r>
            <a:r>
              <a:rPr lang="en-US"/>
              <a:t> </a:t>
            </a:r>
            <a:r>
              <a:rPr lang="en-US" err="1"/>
              <a:t>nhân</a:t>
            </a:r>
            <a:r>
              <a:rPr lang="en-US"/>
              <a:t> </a:t>
            </a:r>
            <a:r>
              <a:rPr lang="en-US" err="1"/>
              <a:t>viên</a:t>
            </a:r>
            <a:r>
              <a:rPr lang="en-US"/>
              <a:t>.</a:t>
            </a:r>
          </a:p>
          <a:p>
            <a:pPr marL="0" lvl="0" indent="0" algn="l" rtl="0">
              <a:spcBef>
                <a:spcPts val="1600"/>
              </a:spcBef>
              <a:spcAft>
                <a:spcPts val="0"/>
              </a:spcAft>
              <a:buNone/>
            </a:pPr>
            <a:r>
              <a:rPr lang="en"/>
              <a:t>Từ đó thay thế được cách quản lý thủ công bằng sổ sách.</a:t>
            </a:r>
            <a:endParaRPr lang="en-US"/>
          </a:p>
        </p:txBody>
      </p:sp>
      <p:grpSp>
        <p:nvGrpSpPr>
          <p:cNvPr id="1858" name="Google Shape;1858;p53"/>
          <p:cNvGrpSpPr/>
          <p:nvPr/>
        </p:nvGrpSpPr>
        <p:grpSpPr>
          <a:xfrm>
            <a:off x="1235075" y="4054275"/>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1714950" y="845800"/>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8" name="Google Shape;1868;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69" name="Google Shape;1869;p53"/>
          <p:cNvPicPr preferRelativeResize="0"/>
          <p:nvPr/>
        </p:nvPicPr>
        <p:blipFill rotWithShape="1">
          <a:blip r:embed="rId5">
            <a:alphaModFix/>
          </a:blip>
          <a:srcRect l="22009" r="18455"/>
          <a:stretch/>
        </p:blipFill>
        <p:spPr>
          <a:xfrm rot="1203246">
            <a:off x="5673206" y="1367046"/>
            <a:ext cx="1115441" cy="1053905"/>
          </a:xfrm>
          <a:prstGeom prst="rect">
            <a:avLst/>
          </a:prstGeom>
          <a:noFill/>
          <a:ln>
            <a:noFill/>
          </a:ln>
        </p:spPr>
      </p:pic>
      <p:pic>
        <p:nvPicPr>
          <p:cNvPr id="1870" name="Google Shape;1870;p53"/>
          <p:cNvPicPr preferRelativeResize="0"/>
          <p:nvPr/>
        </p:nvPicPr>
        <p:blipFill rotWithShape="1">
          <a:blip r:embed="rId6">
            <a:alphaModFix/>
          </a:blip>
          <a:srcRect l="18647" t="7960" r="8852" b="8336"/>
          <a:stretch/>
        </p:blipFill>
        <p:spPr>
          <a:xfrm rot="-1406513">
            <a:off x="5138385" y="3649387"/>
            <a:ext cx="1175233" cy="763227"/>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Tree>
    <p:extLst>
      <p:ext uri="{BB962C8B-B14F-4D97-AF65-F5344CB8AC3E}">
        <p14:creationId xmlns:p14="http://schemas.microsoft.com/office/powerpoint/2010/main" val="3361808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53"/>
          <p:cNvSpPr txBox="1">
            <a:spLocks noGrp="1"/>
          </p:cNvSpPr>
          <p:nvPr>
            <p:ph type="title"/>
          </p:nvPr>
        </p:nvSpPr>
        <p:spPr>
          <a:xfrm>
            <a:off x="720000" y="539500"/>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NHẬN XÉT, ĐÁNH GIÁ</a:t>
            </a:r>
            <a:endParaRPr/>
          </a:p>
        </p:txBody>
      </p:sp>
      <p:sp>
        <p:nvSpPr>
          <p:cNvPr id="1857" name="Google Shape;1857;p53"/>
          <p:cNvSpPr txBox="1">
            <a:spLocks noGrp="1"/>
          </p:cNvSpPr>
          <p:nvPr>
            <p:ph type="subTitle" idx="1"/>
          </p:nvPr>
        </p:nvSpPr>
        <p:spPr>
          <a:xfrm>
            <a:off x="542432" y="1416394"/>
            <a:ext cx="4872455"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Nhược điểm, điểm cần cải thiện</a:t>
            </a:r>
            <a:endParaRPr/>
          </a:p>
          <a:p>
            <a:pPr marL="457200" lvl="0" indent="-317500" algn="l" rtl="0">
              <a:spcBef>
                <a:spcPts val="1600"/>
              </a:spcBef>
              <a:spcAft>
                <a:spcPts val="0"/>
              </a:spcAft>
              <a:buSzPts val="1400"/>
              <a:buFont typeface="Montserrat"/>
              <a:buChar char="◆"/>
            </a:pPr>
            <a:r>
              <a:rPr lang="vi-VN" sz="1200"/>
              <a:t>Thêm nhiều tính năng nữa cho các nhà quản lý, cũng như nhân viên như: Thống kê thời gian đi làm của cả công ty, nhắc nhở hoặc khen thưởng nhân viên dựa vào ngày đi làm, tạo kênh liên lạch giữa người quản lý và nhân viên qua dịch vụ tin nhắn,…Giúp nhân viên có thêm một công cụ để tra cứu lịch làm việc của bản thân và công ty, cũng như tạo các sự kiện nhắc nhở bản thân trong quá trình đi làm</a:t>
            </a:r>
          </a:p>
          <a:p>
            <a:pPr marL="457200" lvl="0" indent="-317500" algn="l" rtl="0">
              <a:spcBef>
                <a:spcPts val="0"/>
              </a:spcBef>
              <a:spcAft>
                <a:spcPts val="0"/>
              </a:spcAft>
              <a:buSzPts val="1400"/>
              <a:buFont typeface="Montserrat"/>
              <a:buChar char="◆"/>
            </a:pPr>
            <a:r>
              <a:rPr lang="vi-VN" sz="1200"/>
              <a:t>Khắc phục các hạn chế đã nêu ở phần mềm chấm công</a:t>
            </a:r>
            <a:r>
              <a:rPr lang="en-US" sz="1200"/>
              <a:t>.</a:t>
            </a:r>
          </a:p>
          <a:p>
            <a:pPr marL="457200" lvl="0" indent="-317500" algn="l" rtl="0">
              <a:spcBef>
                <a:spcPts val="0"/>
              </a:spcBef>
              <a:spcAft>
                <a:spcPts val="0"/>
              </a:spcAft>
              <a:buSzPts val="1400"/>
              <a:buFont typeface="Montserrat"/>
              <a:buChar char="◆"/>
            </a:pPr>
            <a:r>
              <a:rPr lang="vi-VN" sz="1200"/>
              <a:t>Cải tiến hệ thống tối ưu hơn nữa như sử dụng truy vấn phân trang cho các truy vấn yêu cầu nhiều dữ liệu, đánh chỉ mục cho database, tạo thêm các BackgroundService cho các tác vụ, sử dụng các công cụ logging để theo dõi sự hoạt động của hệ thống, áp dụng nhiều công nghệ hơn trong tạo và xử lý request từ Client và Phần mềm chấm công, …</a:t>
            </a:r>
          </a:p>
        </p:txBody>
      </p:sp>
      <p:grpSp>
        <p:nvGrpSpPr>
          <p:cNvPr id="1858" name="Google Shape;1858;p53"/>
          <p:cNvGrpSpPr/>
          <p:nvPr/>
        </p:nvGrpSpPr>
        <p:grpSpPr>
          <a:xfrm>
            <a:off x="1235075" y="4054275"/>
            <a:ext cx="76825" cy="76800"/>
            <a:chOff x="3104875" y="1099400"/>
            <a:chExt cx="76825" cy="76800"/>
          </a:xfrm>
        </p:grpSpPr>
        <p:sp>
          <p:nvSpPr>
            <p:cNvPr id="1859" name="Google Shape;1859;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1" name="Google Shape;1861;p53"/>
          <p:cNvGrpSpPr/>
          <p:nvPr/>
        </p:nvGrpSpPr>
        <p:grpSpPr>
          <a:xfrm>
            <a:off x="1714950" y="845800"/>
            <a:ext cx="76825" cy="76800"/>
            <a:chOff x="3104875" y="1099400"/>
            <a:chExt cx="76825" cy="76800"/>
          </a:xfrm>
        </p:grpSpPr>
        <p:sp>
          <p:nvSpPr>
            <p:cNvPr id="1862" name="Google Shape;1862;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864;p53"/>
          <p:cNvGrpSpPr/>
          <p:nvPr/>
        </p:nvGrpSpPr>
        <p:grpSpPr>
          <a:xfrm>
            <a:off x="5376475" y="3066125"/>
            <a:ext cx="76825" cy="76800"/>
            <a:chOff x="3104875" y="1099400"/>
            <a:chExt cx="76825" cy="76800"/>
          </a:xfrm>
        </p:grpSpPr>
        <p:sp>
          <p:nvSpPr>
            <p:cNvPr id="1865" name="Google Shape;1865;p5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67" name="Google Shape;1867;p53"/>
          <p:cNvPicPr preferRelativeResize="0"/>
          <p:nvPr/>
        </p:nvPicPr>
        <p:blipFill rotWithShape="1">
          <a:blip r:embed="rId3">
            <a:alphaModFix/>
          </a:blip>
          <a:srcRect l="24331" t="5721" r="23342" b="4591"/>
          <a:stretch/>
        </p:blipFill>
        <p:spPr>
          <a:xfrm rot="2268302">
            <a:off x="6219637" y="2590174"/>
            <a:ext cx="1857374" cy="1790699"/>
          </a:xfrm>
          <a:prstGeom prst="rect">
            <a:avLst/>
          </a:prstGeom>
          <a:noFill/>
          <a:ln>
            <a:noFill/>
          </a:ln>
        </p:spPr>
      </p:pic>
      <p:pic>
        <p:nvPicPr>
          <p:cNvPr id="1868" name="Google Shape;1868;p53"/>
          <p:cNvPicPr preferRelativeResize="0"/>
          <p:nvPr/>
        </p:nvPicPr>
        <p:blipFill rotWithShape="1">
          <a:blip r:embed="rId4">
            <a:alphaModFix/>
          </a:blip>
          <a:srcRect l="15236" r="10474"/>
          <a:stretch/>
        </p:blipFill>
        <p:spPr>
          <a:xfrm rot="-8866461">
            <a:off x="7184037" y="1883943"/>
            <a:ext cx="1535572" cy="1375613"/>
          </a:xfrm>
          <a:prstGeom prst="rect">
            <a:avLst/>
          </a:prstGeom>
          <a:noFill/>
          <a:ln>
            <a:noFill/>
          </a:ln>
        </p:spPr>
      </p:pic>
      <p:pic>
        <p:nvPicPr>
          <p:cNvPr id="1869" name="Google Shape;1869;p53"/>
          <p:cNvPicPr preferRelativeResize="0"/>
          <p:nvPr/>
        </p:nvPicPr>
        <p:blipFill rotWithShape="1">
          <a:blip r:embed="rId5">
            <a:alphaModFix/>
          </a:blip>
          <a:srcRect l="22009" r="18455"/>
          <a:stretch/>
        </p:blipFill>
        <p:spPr>
          <a:xfrm rot="1203246">
            <a:off x="5673206" y="1367046"/>
            <a:ext cx="1115441" cy="1053905"/>
          </a:xfrm>
          <a:prstGeom prst="rect">
            <a:avLst/>
          </a:prstGeom>
          <a:noFill/>
          <a:ln>
            <a:noFill/>
          </a:ln>
        </p:spPr>
      </p:pic>
      <p:pic>
        <p:nvPicPr>
          <p:cNvPr id="1870" name="Google Shape;1870;p53"/>
          <p:cNvPicPr preferRelativeResize="0"/>
          <p:nvPr/>
        </p:nvPicPr>
        <p:blipFill rotWithShape="1">
          <a:blip r:embed="rId6">
            <a:alphaModFix/>
          </a:blip>
          <a:srcRect l="18647" t="7960" r="8852" b="8336"/>
          <a:stretch/>
        </p:blipFill>
        <p:spPr>
          <a:xfrm rot="-1406513">
            <a:off x="5138385" y="3649387"/>
            <a:ext cx="1175233" cy="763227"/>
          </a:xfrm>
          <a:prstGeom prst="rect">
            <a:avLst/>
          </a:prstGeom>
          <a:noFill/>
          <a:ln>
            <a:noFill/>
          </a:ln>
        </p:spPr>
      </p:pic>
      <p:pic>
        <p:nvPicPr>
          <p:cNvPr id="1871" name="Google Shape;1871;p53"/>
          <p:cNvPicPr preferRelativeResize="0"/>
          <p:nvPr/>
        </p:nvPicPr>
        <p:blipFill rotWithShape="1">
          <a:blip r:embed="rId7">
            <a:alphaModFix/>
          </a:blip>
          <a:srcRect l="25537" t="7152" r="23467" b="5838"/>
          <a:stretch/>
        </p:blipFill>
        <p:spPr>
          <a:xfrm>
            <a:off x="6634726" y="778425"/>
            <a:ext cx="1671077" cy="1603800"/>
          </a:xfrm>
          <a:prstGeom prst="rect">
            <a:avLst/>
          </a:prstGeom>
          <a:noFill/>
          <a:ln>
            <a:noFill/>
          </a:ln>
        </p:spPr>
      </p:pic>
    </p:spTree>
    <p:extLst>
      <p:ext uri="{BB962C8B-B14F-4D97-AF65-F5344CB8AC3E}">
        <p14:creationId xmlns:p14="http://schemas.microsoft.com/office/powerpoint/2010/main" val="3557794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63"/>
        <p:cNvGrpSpPr/>
        <p:nvPr/>
      </p:nvGrpSpPr>
      <p:grpSpPr>
        <a:xfrm>
          <a:off x="0" y="0"/>
          <a:ext cx="0" cy="0"/>
          <a:chOff x="0" y="0"/>
          <a:chExt cx="0" cy="0"/>
        </a:xfrm>
      </p:grpSpPr>
      <p:sp>
        <p:nvSpPr>
          <p:cNvPr id="2266" name="Google Shape;2266;p63"/>
          <p:cNvSpPr txBox="1">
            <a:spLocks noGrp="1"/>
          </p:cNvSpPr>
          <p:nvPr>
            <p:ph type="subTitle" idx="1"/>
          </p:nvPr>
        </p:nvSpPr>
        <p:spPr>
          <a:xfrm>
            <a:off x="2347107" y="2531325"/>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2"/>
                </a:solidFill>
              </a:rPr>
              <a:t>DO YOU HAVE ANY QUESTIONS?</a:t>
            </a:r>
            <a:endParaRPr b="1">
              <a:solidFill>
                <a:schemeClr val="dk2"/>
              </a:solidFill>
            </a:endParaRPr>
          </a:p>
        </p:txBody>
      </p:sp>
      <p:pic>
        <p:nvPicPr>
          <p:cNvPr id="2281" name="Google Shape;2281;p63"/>
          <p:cNvPicPr preferRelativeResize="0"/>
          <p:nvPr/>
        </p:nvPicPr>
        <p:blipFill rotWithShape="1">
          <a:blip r:embed="rId3">
            <a:alphaModFix/>
          </a:blip>
          <a:srcRect l="24331" t="5721" r="23342" b="4591"/>
          <a:stretch/>
        </p:blipFill>
        <p:spPr>
          <a:xfrm rot="2268302">
            <a:off x="204037" y="2189887"/>
            <a:ext cx="1857374" cy="1790699"/>
          </a:xfrm>
          <a:prstGeom prst="rect">
            <a:avLst/>
          </a:prstGeom>
          <a:noFill/>
          <a:ln>
            <a:noFill/>
          </a:ln>
        </p:spPr>
      </p:pic>
      <p:pic>
        <p:nvPicPr>
          <p:cNvPr id="2282" name="Google Shape;2282;p63"/>
          <p:cNvPicPr preferRelativeResize="0"/>
          <p:nvPr/>
        </p:nvPicPr>
        <p:blipFill rotWithShape="1">
          <a:blip r:embed="rId4">
            <a:alphaModFix/>
          </a:blip>
          <a:srcRect l="18647" t="7960" r="8852" b="8336"/>
          <a:stretch/>
        </p:blipFill>
        <p:spPr>
          <a:xfrm rot="-1406513">
            <a:off x="1099310" y="551250"/>
            <a:ext cx="1175233" cy="763227"/>
          </a:xfrm>
          <a:prstGeom prst="rect">
            <a:avLst/>
          </a:prstGeom>
          <a:noFill/>
          <a:ln>
            <a:noFill/>
          </a:ln>
        </p:spPr>
      </p:pic>
      <p:pic>
        <p:nvPicPr>
          <p:cNvPr id="2283" name="Google Shape;2283;p63"/>
          <p:cNvPicPr preferRelativeResize="0"/>
          <p:nvPr/>
        </p:nvPicPr>
        <p:blipFill rotWithShape="1">
          <a:blip r:embed="rId5">
            <a:alphaModFix/>
          </a:blip>
          <a:srcRect l="25537" t="7152" r="23467" b="5838"/>
          <a:stretch/>
        </p:blipFill>
        <p:spPr>
          <a:xfrm>
            <a:off x="6925599" y="755225"/>
            <a:ext cx="1920000" cy="1842726"/>
          </a:xfrm>
          <a:prstGeom prst="rect">
            <a:avLst/>
          </a:prstGeom>
          <a:noFill/>
          <a:ln>
            <a:noFill/>
          </a:ln>
        </p:spPr>
      </p:pic>
      <p:pic>
        <p:nvPicPr>
          <p:cNvPr id="2284" name="Google Shape;2284;p63"/>
          <p:cNvPicPr preferRelativeResize="0"/>
          <p:nvPr/>
        </p:nvPicPr>
        <p:blipFill rotWithShape="1">
          <a:blip r:embed="rId6">
            <a:alphaModFix/>
          </a:blip>
          <a:srcRect l="15236" r="10474"/>
          <a:stretch/>
        </p:blipFill>
        <p:spPr>
          <a:xfrm rot="1220421">
            <a:off x="6684874" y="2035009"/>
            <a:ext cx="1552575" cy="1390851"/>
          </a:xfrm>
          <a:prstGeom prst="rect">
            <a:avLst/>
          </a:prstGeom>
          <a:noFill/>
          <a:ln>
            <a:noFill/>
          </a:ln>
        </p:spPr>
      </p:pic>
      <p:pic>
        <p:nvPicPr>
          <p:cNvPr id="2285" name="Google Shape;2285;p63"/>
          <p:cNvPicPr preferRelativeResize="0"/>
          <p:nvPr/>
        </p:nvPicPr>
        <p:blipFill rotWithShape="1">
          <a:blip r:embed="rId7">
            <a:alphaModFix/>
          </a:blip>
          <a:srcRect l="22009" r="18455"/>
          <a:stretch/>
        </p:blipFill>
        <p:spPr>
          <a:xfrm rot="-1592621">
            <a:off x="1473480" y="2658333"/>
            <a:ext cx="903663" cy="853812"/>
          </a:xfrm>
          <a:prstGeom prst="rect">
            <a:avLst/>
          </a:prstGeom>
          <a:noFill/>
          <a:ln>
            <a:noFill/>
          </a:ln>
        </p:spPr>
      </p:pic>
      <p:grpSp>
        <p:nvGrpSpPr>
          <p:cNvPr id="2286" name="Google Shape;2286;p63"/>
          <p:cNvGrpSpPr/>
          <p:nvPr/>
        </p:nvGrpSpPr>
        <p:grpSpPr>
          <a:xfrm>
            <a:off x="6891975" y="620800"/>
            <a:ext cx="76825" cy="76800"/>
            <a:chOff x="3104875" y="1099400"/>
            <a:chExt cx="76825" cy="76800"/>
          </a:xfrm>
        </p:grpSpPr>
        <p:sp>
          <p:nvSpPr>
            <p:cNvPr id="2287" name="Google Shape;2287;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9" name="Google Shape;2289;p63"/>
          <p:cNvGrpSpPr/>
          <p:nvPr/>
        </p:nvGrpSpPr>
        <p:grpSpPr>
          <a:xfrm rot="1891135">
            <a:off x="1399937" y="4106218"/>
            <a:ext cx="76828" cy="76803"/>
            <a:chOff x="3104875" y="1099400"/>
            <a:chExt cx="76825" cy="76800"/>
          </a:xfrm>
        </p:grpSpPr>
        <p:sp>
          <p:nvSpPr>
            <p:cNvPr id="2290" name="Google Shape;2290;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2" name="Google Shape;2292;p63"/>
          <p:cNvGrpSpPr/>
          <p:nvPr/>
        </p:nvGrpSpPr>
        <p:grpSpPr>
          <a:xfrm>
            <a:off x="2141475" y="1931863"/>
            <a:ext cx="76825" cy="76800"/>
            <a:chOff x="3104875" y="1099400"/>
            <a:chExt cx="76825" cy="76800"/>
          </a:xfrm>
        </p:grpSpPr>
        <p:sp>
          <p:nvSpPr>
            <p:cNvPr id="2293" name="Google Shape;2293;p63"/>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3"/>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5" name="Google Shape;2265;p63"/>
          <p:cNvSpPr txBox="1">
            <a:spLocks noGrp="1"/>
          </p:cNvSpPr>
          <p:nvPr>
            <p:ph type="title"/>
          </p:nvPr>
        </p:nvSpPr>
        <p:spPr>
          <a:xfrm>
            <a:off x="1834568" y="1147238"/>
            <a:ext cx="5739832"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800"/>
              <a:t>EM XIN CHÂN THÀNH CẢM ƠN!</a:t>
            </a:r>
            <a:endParaRPr sz="4800"/>
          </a:p>
        </p:txBody>
      </p:sp>
    </p:spTree>
    <p:extLst>
      <p:ext uri="{BB962C8B-B14F-4D97-AF65-F5344CB8AC3E}">
        <p14:creationId xmlns:p14="http://schemas.microsoft.com/office/powerpoint/2010/main" val="178642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9"/>
        <p:cNvGrpSpPr/>
        <p:nvPr/>
      </p:nvGrpSpPr>
      <p:grpSpPr>
        <a:xfrm>
          <a:off x="0" y="0"/>
          <a:ext cx="0" cy="0"/>
          <a:chOff x="0" y="0"/>
          <a:chExt cx="0" cy="0"/>
        </a:xfrm>
      </p:grpSpPr>
      <p:pic>
        <p:nvPicPr>
          <p:cNvPr id="1640" name="Google Shape;1640;p48"/>
          <p:cNvPicPr preferRelativeResize="0"/>
          <p:nvPr/>
        </p:nvPicPr>
        <p:blipFill rotWithShape="1">
          <a:blip r:embed="rId3">
            <a:alphaModFix/>
          </a:blip>
          <a:srcRect l="25537" t="7152" r="23467" b="5838"/>
          <a:stretch/>
        </p:blipFill>
        <p:spPr>
          <a:xfrm>
            <a:off x="3612012" y="539512"/>
            <a:ext cx="1920000" cy="1842726"/>
          </a:xfrm>
          <a:prstGeom prst="rect">
            <a:avLst/>
          </a:prstGeom>
          <a:noFill/>
          <a:ln>
            <a:noFill/>
          </a:ln>
        </p:spPr>
      </p:pic>
      <p:sp>
        <p:nvSpPr>
          <p:cNvPr id="1641" name="Google Shape;1641;p48"/>
          <p:cNvSpPr txBox="1">
            <a:spLocks noGrp="1"/>
          </p:cNvSpPr>
          <p:nvPr>
            <p:ph type="title"/>
          </p:nvPr>
        </p:nvSpPr>
        <p:spPr>
          <a:xfrm>
            <a:off x="720000" y="1354363"/>
            <a:ext cx="3594000" cy="163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Giải pháp chấm công bằng thẻ</a:t>
            </a:r>
            <a:endParaRPr/>
          </a:p>
        </p:txBody>
      </p:sp>
      <p:sp>
        <p:nvSpPr>
          <p:cNvPr id="1642" name="Google Shape;1642;p48"/>
          <p:cNvSpPr txBox="1">
            <a:spLocks noGrp="1"/>
          </p:cNvSpPr>
          <p:nvPr>
            <p:ph type="subTitle" idx="1"/>
          </p:nvPr>
        </p:nvSpPr>
        <p:spPr>
          <a:xfrm>
            <a:off x="287108" y="2761262"/>
            <a:ext cx="4026892" cy="1592487"/>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1600"/>
              </a:spcBef>
              <a:spcAft>
                <a:spcPts val="0"/>
              </a:spcAft>
              <a:buSzPts val="1400"/>
              <a:buFont typeface="Montserrat"/>
              <a:buChar char="◆"/>
            </a:pPr>
            <a:r>
              <a:rPr lang="en-US"/>
              <a:t>Luôn phải nhớ mang thẻ khi đi làm.</a:t>
            </a:r>
            <a:endParaRPr lang="vi-VN"/>
          </a:p>
          <a:p>
            <a:pPr marL="457200" lvl="0" indent="-317500" algn="l" rtl="0">
              <a:lnSpc>
                <a:spcPct val="150000"/>
              </a:lnSpc>
              <a:spcBef>
                <a:spcPts val="0"/>
              </a:spcBef>
              <a:spcAft>
                <a:spcPts val="0"/>
              </a:spcAft>
              <a:buSzPts val="1400"/>
              <a:buFont typeface="Montserrat"/>
              <a:buChar char="◆"/>
            </a:pPr>
            <a:r>
              <a:rPr lang="en-US"/>
              <a:t>Quên thẻ đồng nghĩa với không đi làm.</a:t>
            </a:r>
            <a:endParaRPr lang="vi-VN"/>
          </a:p>
          <a:p>
            <a:pPr marL="457200" lvl="0" indent="-317500" algn="l" rtl="0">
              <a:lnSpc>
                <a:spcPct val="150000"/>
              </a:lnSpc>
              <a:spcBef>
                <a:spcPts val="0"/>
              </a:spcBef>
              <a:spcAft>
                <a:spcPts val="0"/>
              </a:spcAft>
              <a:buSzPts val="1400"/>
              <a:buFont typeface="Montserrat"/>
              <a:buChar char="◆"/>
            </a:pPr>
            <a:r>
              <a:rPr lang="en-US"/>
              <a:t>Dễ dàng gian lận nhờ vào việc quẹt hộ thẻ</a:t>
            </a:r>
            <a:endParaRPr lang="vi-VN"/>
          </a:p>
        </p:txBody>
      </p:sp>
      <p:pic>
        <p:nvPicPr>
          <p:cNvPr id="1643" name="Google Shape;1643;p48"/>
          <p:cNvPicPr preferRelativeResize="0">
            <a:picLocks noGrp="1"/>
          </p:cNvPicPr>
          <p:nvPr>
            <p:ph type="pic" idx="2"/>
          </p:nvPr>
        </p:nvPicPr>
        <p:blipFill rotWithShape="1">
          <a:blip r:embed="rId4"/>
          <a:srcRect l="1794" r="1794"/>
          <a:stretch/>
        </p:blipFill>
        <p:spPr>
          <a:xfrm>
            <a:off x="4627875" y="778125"/>
            <a:ext cx="3627900" cy="3762900"/>
          </a:xfrm>
          <a:prstGeom prst="roundRect">
            <a:avLst>
              <a:gd name="adj" fmla="val 16667"/>
            </a:avLst>
          </a:prstGeom>
        </p:spPr>
      </p:pic>
      <p:grpSp>
        <p:nvGrpSpPr>
          <p:cNvPr id="1644" name="Google Shape;1644;p48"/>
          <p:cNvGrpSpPr/>
          <p:nvPr/>
        </p:nvGrpSpPr>
        <p:grpSpPr>
          <a:xfrm>
            <a:off x="852100" y="1035375"/>
            <a:ext cx="76825" cy="76800"/>
            <a:chOff x="3104875" y="1099400"/>
            <a:chExt cx="76825" cy="76800"/>
          </a:xfrm>
        </p:grpSpPr>
        <p:sp>
          <p:nvSpPr>
            <p:cNvPr id="1645" name="Google Shape;1645;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48"/>
          <p:cNvGrpSpPr/>
          <p:nvPr/>
        </p:nvGrpSpPr>
        <p:grpSpPr>
          <a:xfrm>
            <a:off x="3878075" y="701325"/>
            <a:ext cx="76825" cy="76800"/>
            <a:chOff x="3104875" y="1099400"/>
            <a:chExt cx="76825" cy="76800"/>
          </a:xfrm>
        </p:grpSpPr>
        <p:sp>
          <p:nvSpPr>
            <p:cNvPr id="1648" name="Google Shape;1648;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48"/>
          <p:cNvGrpSpPr/>
          <p:nvPr/>
        </p:nvGrpSpPr>
        <p:grpSpPr>
          <a:xfrm>
            <a:off x="3801250" y="4276950"/>
            <a:ext cx="76825" cy="76800"/>
            <a:chOff x="3104875" y="1099400"/>
            <a:chExt cx="76825" cy="76800"/>
          </a:xfrm>
        </p:grpSpPr>
        <p:sp>
          <p:nvSpPr>
            <p:cNvPr id="1651" name="Google Shape;1651;p48"/>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8"/>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53" name="Google Shape;1653;p48"/>
          <p:cNvPicPr preferRelativeResize="0"/>
          <p:nvPr/>
        </p:nvPicPr>
        <p:blipFill rotWithShape="1">
          <a:blip r:embed="rId5">
            <a:alphaModFix/>
          </a:blip>
          <a:srcRect l="22009" r="18455"/>
          <a:stretch/>
        </p:blipFill>
        <p:spPr>
          <a:xfrm rot="1203247">
            <a:off x="7730654" y="483170"/>
            <a:ext cx="903665" cy="853810"/>
          </a:xfrm>
          <a:prstGeom prst="rect">
            <a:avLst/>
          </a:prstGeom>
          <a:noFill/>
          <a:ln>
            <a:noFill/>
          </a:ln>
        </p:spPr>
      </p:pic>
      <p:pic>
        <p:nvPicPr>
          <p:cNvPr id="1654" name="Google Shape;1654;p48"/>
          <p:cNvPicPr preferRelativeResize="0"/>
          <p:nvPr/>
        </p:nvPicPr>
        <p:blipFill rotWithShape="1">
          <a:blip r:embed="rId6">
            <a:alphaModFix/>
          </a:blip>
          <a:srcRect l="18647" t="7960" r="8852" b="8336"/>
          <a:stretch/>
        </p:blipFill>
        <p:spPr>
          <a:xfrm rot="-1406513">
            <a:off x="4275685" y="3880450"/>
            <a:ext cx="1175233" cy="763227"/>
          </a:xfrm>
          <a:prstGeom prst="rect">
            <a:avLst/>
          </a:prstGeom>
          <a:noFill/>
          <a:ln>
            <a:noFill/>
          </a:ln>
        </p:spPr>
      </p:pic>
    </p:spTree>
    <p:extLst>
      <p:ext uri="{BB962C8B-B14F-4D97-AF65-F5344CB8AC3E}">
        <p14:creationId xmlns:p14="http://schemas.microsoft.com/office/powerpoint/2010/main" val="4064347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pic>
        <p:nvPicPr>
          <p:cNvPr id="1876" name="Google Shape;1876;p54"/>
          <p:cNvPicPr preferRelativeResize="0"/>
          <p:nvPr/>
        </p:nvPicPr>
        <p:blipFill rotWithShape="1">
          <a:blip r:embed="rId3">
            <a:alphaModFix/>
          </a:blip>
          <a:srcRect l="24331" t="5721" r="23342" b="4591"/>
          <a:stretch/>
        </p:blipFill>
        <p:spPr>
          <a:xfrm rot="3189503">
            <a:off x="3643311" y="1021650"/>
            <a:ext cx="1857375" cy="1790699"/>
          </a:xfrm>
          <a:prstGeom prst="rect">
            <a:avLst/>
          </a:prstGeom>
          <a:noFill/>
          <a:ln>
            <a:noFill/>
          </a:ln>
        </p:spPr>
      </p:pic>
      <p:pic>
        <p:nvPicPr>
          <p:cNvPr id="1877" name="Google Shape;1877;p54"/>
          <p:cNvPicPr preferRelativeResize="0"/>
          <p:nvPr/>
        </p:nvPicPr>
        <p:blipFill rotWithShape="1">
          <a:blip r:embed="rId4">
            <a:alphaModFix/>
          </a:blip>
          <a:srcRect l="18647" t="7960" r="8852" b="8336"/>
          <a:stretch/>
        </p:blipFill>
        <p:spPr>
          <a:xfrm rot="-1406513">
            <a:off x="530485" y="2353337"/>
            <a:ext cx="1175233" cy="763227"/>
          </a:xfrm>
          <a:prstGeom prst="rect">
            <a:avLst/>
          </a:prstGeom>
          <a:noFill/>
          <a:ln>
            <a:noFill/>
          </a:ln>
        </p:spPr>
      </p:pic>
      <p:grpSp>
        <p:nvGrpSpPr>
          <p:cNvPr id="1878" name="Google Shape;1878;p54"/>
          <p:cNvGrpSpPr/>
          <p:nvPr/>
        </p:nvGrpSpPr>
        <p:grpSpPr>
          <a:xfrm>
            <a:off x="316304" y="810362"/>
            <a:ext cx="4841969" cy="3175511"/>
            <a:chOff x="1054175" y="1473875"/>
            <a:chExt cx="3800100" cy="2456400"/>
          </a:xfrm>
        </p:grpSpPr>
        <p:sp>
          <p:nvSpPr>
            <p:cNvPr id="1879" name="Google Shape;1879;p54"/>
            <p:cNvSpPr/>
            <p:nvPr/>
          </p:nvSpPr>
          <p:spPr>
            <a:xfrm>
              <a:off x="1155875" y="1473875"/>
              <a:ext cx="3596700" cy="2235900"/>
            </a:xfrm>
            <a:prstGeom prst="round2SameRect">
              <a:avLst>
                <a:gd name="adj1" fmla="val 13298"/>
                <a:gd name="adj2" fmla="val 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4"/>
            <p:cNvSpPr/>
            <p:nvPr/>
          </p:nvSpPr>
          <p:spPr>
            <a:xfrm>
              <a:off x="1054175" y="3709775"/>
              <a:ext cx="3800100" cy="2205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4"/>
            <p:cNvSpPr/>
            <p:nvPr/>
          </p:nvSpPr>
          <p:spPr>
            <a:xfrm>
              <a:off x="2718575" y="3709775"/>
              <a:ext cx="471300" cy="76800"/>
            </a:xfrm>
            <a:prstGeom prst="roundRect">
              <a:avLst>
                <a:gd name="adj" fmla="val 16667"/>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4"/>
            <p:cNvSpPr/>
            <p:nvPr/>
          </p:nvSpPr>
          <p:spPr>
            <a:xfrm>
              <a:off x="2888975" y="1552825"/>
              <a:ext cx="130500" cy="130500"/>
            </a:xfrm>
            <a:prstGeom prst="ellipse">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4"/>
          <p:cNvSpPr txBox="1">
            <a:spLocks noGrp="1"/>
          </p:cNvSpPr>
          <p:nvPr>
            <p:ph type="title"/>
          </p:nvPr>
        </p:nvSpPr>
        <p:spPr>
          <a:xfrm>
            <a:off x="5026800" y="1720586"/>
            <a:ext cx="3522212" cy="1078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Giải pháp chấm công bằng vân tay</a:t>
            </a:r>
            <a:endParaRPr/>
          </a:p>
        </p:txBody>
      </p:sp>
      <p:sp>
        <p:nvSpPr>
          <p:cNvPr id="1884" name="Google Shape;1884;p54"/>
          <p:cNvSpPr txBox="1">
            <a:spLocks noGrp="1"/>
          </p:cNvSpPr>
          <p:nvPr>
            <p:ph type="subTitle" idx="1"/>
          </p:nvPr>
        </p:nvSpPr>
        <p:spPr>
          <a:xfrm>
            <a:off x="5027018" y="2799063"/>
            <a:ext cx="3521994" cy="1080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Những vấn đề mà Covid-19 để lại vẫn còn đó, và trong tương lai sẽ có khả năng có thêm các dịch bệnh tương tự, do đó việc tiếp xúc với máy chấm công sẽ tạo ra một sự hạn chế lớn.</a:t>
            </a:r>
            <a:endParaRPr/>
          </a:p>
        </p:txBody>
      </p:sp>
      <p:grpSp>
        <p:nvGrpSpPr>
          <p:cNvPr id="1885" name="Google Shape;1885;p54"/>
          <p:cNvGrpSpPr/>
          <p:nvPr/>
        </p:nvGrpSpPr>
        <p:grpSpPr>
          <a:xfrm>
            <a:off x="1394451" y="3919155"/>
            <a:ext cx="97888" cy="99283"/>
            <a:chOff x="3104875" y="1099400"/>
            <a:chExt cx="76825" cy="76800"/>
          </a:xfrm>
        </p:grpSpPr>
        <p:sp>
          <p:nvSpPr>
            <p:cNvPr id="1886" name="Google Shape;1886;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54"/>
          <p:cNvGrpSpPr/>
          <p:nvPr/>
        </p:nvGrpSpPr>
        <p:grpSpPr>
          <a:xfrm>
            <a:off x="5217975" y="1028400"/>
            <a:ext cx="76825" cy="76800"/>
            <a:chOff x="3104875" y="1099400"/>
            <a:chExt cx="76825" cy="76800"/>
          </a:xfrm>
        </p:grpSpPr>
        <p:sp>
          <p:nvSpPr>
            <p:cNvPr id="1889" name="Google Shape;1889;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54"/>
          <p:cNvGrpSpPr/>
          <p:nvPr/>
        </p:nvGrpSpPr>
        <p:grpSpPr>
          <a:xfrm>
            <a:off x="8058650" y="4046475"/>
            <a:ext cx="76825" cy="76800"/>
            <a:chOff x="3104875" y="1099400"/>
            <a:chExt cx="76825" cy="76800"/>
          </a:xfrm>
        </p:grpSpPr>
        <p:sp>
          <p:nvSpPr>
            <p:cNvPr id="1892" name="Google Shape;1892;p5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94" name="Google Shape;1894;p54"/>
          <p:cNvPicPr preferRelativeResize="0"/>
          <p:nvPr/>
        </p:nvPicPr>
        <p:blipFill rotWithShape="1">
          <a:blip r:embed="rId5">
            <a:alphaModFix/>
          </a:blip>
          <a:srcRect l="15236" r="10474"/>
          <a:stretch/>
        </p:blipFill>
        <p:spPr>
          <a:xfrm rot="-8866461">
            <a:off x="5821648" y="-125611"/>
            <a:ext cx="1535572" cy="1375613"/>
          </a:xfrm>
          <a:prstGeom prst="rect">
            <a:avLst/>
          </a:prstGeom>
          <a:noFill/>
          <a:ln>
            <a:noFill/>
          </a:ln>
        </p:spPr>
      </p:pic>
      <p:pic>
        <p:nvPicPr>
          <p:cNvPr id="1895" name="Google Shape;1895;p54"/>
          <p:cNvPicPr preferRelativeResize="0"/>
          <p:nvPr/>
        </p:nvPicPr>
        <p:blipFill rotWithShape="1">
          <a:blip r:embed="rId6"/>
          <a:srcRect l="355" r="355"/>
          <a:stretch/>
        </p:blipFill>
        <p:spPr>
          <a:xfrm>
            <a:off x="620106" y="1170806"/>
            <a:ext cx="4132895" cy="2494491"/>
          </a:xfrm>
          <a:prstGeom prst="round2SameRect">
            <a:avLst>
              <a:gd name="adj1" fmla="val 9764"/>
              <a:gd name="adj2" fmla="val 0"/>
            </a:avLst>
          </a:prstGeom>
          <a:noFill/>
          <a:ln w="19050" cap="flat" cmpd="sng">
            <a:solidFill>
              <a:schemeClr val="dk1"/>
            </a:solidFill>
            <a:prstDash val="solid"/>
            <a:round/>
            <a:headEnd type="none" w="sm" len="sm"/>
            <a:tailEnd type="none" w="sm" len="sm"/>
          </a:ln>
        </p:spPr>
      </p:pic>
      <p:pic>
        <p:nvPicPr>
          <p:cNvPr id="1896" name="Google Shape;1896;p54"/>
          <p:cNvPicPr preferRelativeResize="0"/>
          <p:nvPr/>
        </p:nvPicPr>
        <p:blipFill rotWithShape="1">
          <a:blip r:embed="rId7">
            <a:alphaModFix/>
          </a:blip>
          <a:srcRect l="22009" r="18455"/>
          <a:stretch/>
        </p:blipFill>
        <p:spPr>
          <a:xfrm rot="-8788535">
            <a:off x="4305664" y="3965894"/>
            <a:ext cx="1168692" cy="1120324"/>
          </a:xfrm>
          <a:prstGeom prst="rect">
            <a:avLst/>
          </a:prstGeom>
          <a:noFill/>
          <a:ln>
            <a:noFill/>
          </a:ln>
        </p:spPr>
      </p:pic>
    </p:spTree>
    <p:extLst>
      <p:ext uri="{BB962C8B-B14F-4D97-AF65-F5344CB8AC3E}">
        <p14:creationId xmlns:p14="http://schemas.microsoft.com/office/powerpoint/2010/main" val="3076713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40"/>
          <p:cNvSpPr txBox="1">
            <a:spLocks noGrp="1"/>
          </p:cNvSpPr>
          <p:nvPr>
            <p:ph type="title" idx="2"/>
          </p:nvPr>
        </p:nvSpPr>
        <p:spPr>
          <a:xfrm>
            <a:off x="720000" y="1496250"/>
            <a:ext cx="1381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pic>
        <p:nvPicPr>
          <p:cNvPr id="1387" name="Google Shape;1387;p40"/>
          <p:cNvPicPr preferRelativeResize="0"/>
          <p:nvPr/>
        </p:nvPicPr>
        <p:blipFill rotWithShape="1">
          <a:blip r:embed="rId3">
            <a:alphaModFix/>
          </a:blip>
          <a:srcRect l="24331" t="5721" r="23342" b="4591"/>
          <a:stretch/>
        </p:blipFill>
        <p:spPr>
          <a:xfrm rot="2268302">
            <a:off x="7040137" y="2719387"/>
            <a:ext cx="1857374" cy="1790699"/>
          </a:xfrm>
          <a:prstGeom prst="rect">
            <a:avLst/>
          </a:prstGeom>
          <a:noFill/>
          <a:ln>
            <a:noFill/>
          </a:ln>
        </p:spPr>
      </p:pic>
      <p:pic>
        <p:nvPicPr>
          <p:cNvPr id="1388" name="Google Shape;1388;p40"/>
          <p:cNvPicPr preferRelativeResize="0"/>
          <p:nvPr/>
        </p:nvPicPr>
        <p:blipFill rotWithShape="1">
          <a:blip r:embed="rId4">
            <a:alphaModFix/>
          </a:blip>
          <a:srcRect l="18647" t="7960" r="8852" b="8336"/>
          <a:stretch/>
        </p:blipFill>
        <p:spPr>
          <a:xfrm rot="-1406513">
            <a:off x="6447085" y="3651950"/>
            <a:ext cx="1175233" cy="763227"/>
          </a:xfrm>
          <a:prstGeom prst="rect">
            <a:avLst/>
          </a:prstGeom>
          <a:noFill/>
          <a:ln>
            <a:noFill/>
          </a:ln>
        </p:spPr>
      </p:pic>
      <p:pic>
        <p:nvPicPr>
          <p:cNvPr id="1389" name="Google Shape;1389;p40"/>
          <p:cNvPicPr preferRelativeResize="0"/>
          <p:nvPr/>
        </p:nvPicPr>
        <p:blipFill rotWithShape="1">
          <a:blip r:embed="rId5">
            <a:alphaModFix/>
          </a:blip>
          <a:srcRect l="25537" t="7152" r="23467" b="5838"/>
          <a:stretch/>
        </p:blipFill>
        <p:spPr>
          <a:xfrm>
            <a:off x="6035249" y="251825"/>
            <a:ext cx="1920000" cy="1842726"/>
          </a:xfrm>
          <a:prstGeom prst="rect">
            <a:avLst/>
          </a:prstGeom>
          <a:noFill/>
          <a:ln>
            <a:noFill/>
          </a:ln>
        </p:spPr>
      </p:pic>
      <p:pic>
        <p:nvPicPr>
          <p:cNvPr id="1390" name="Google Shape;1390;p40"/>
          <p:cNvPicPr preferRelativeResize="0"/>
          <p:nvPr/>
        </p:nvPicPr>
        <p:blipFill rotWithShape="1">
          <a:blip r:embed="rId6">
            <a:alphaModFix/>
          </a:blip>
          <a:srcRect l="15236" r="10474"/>
          <a:stretch/>
        </p:blipFill>
        <p:spPr>
          <a:xfrm rot="1220421">
            <a:off x="4940349" y="553959"/>
            <a:ext cx="1552575" cy="1390851"/>
          </a:xfrm>
          <a:prstGeom prst="rect">
            <a:avLst/>
          </a:prstGeom>
          <a:noFill/>
          <a:ln>
            <a:noFill/>
          </a:ln>
        </p:spPr>
      </p:pic>
      <p:sp>
        <p:nvSpPr>
          <p:cNvPr id="1391" name="Google Shape;1391;p40"/>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GIẢI PHÁP</a:t>
            </a:r>
            <a:endParaRPr/>
          </a:p>
        </p:txBody>
      </p:sp>
      <p:grpSp>
        <p:nvGrpSpPr>
          <p:cNvPr id="1392" name="Google Shape;1392;p40"/>
          <p:cNvGrpSpPr/>
          <p:nvPr/>
        </p:nvGrpSpPr>
        <p:grpSpPr>
          <a:xfrm>
            <a:off x="8219800" y="2094550"/>
            <a:ext cx="76825" cy="76800"/>
            <a:chOff x="3104875" y="1099400"/>
            <a:chExt cx="76825" cy="76800"/>
          </a:xfrm>
        </p:grpSpPr>
        <p:sp>
          <p:nvSpPr>
            <p:cNvPr id="1393" name="Google Shape;1393;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40"/>
          <p:cNvGrpSpPr/>
          <p:nvPr/>
        </p:nvGrpSpPr>
        <p:grpSpPr>
          <a:xfrm rot="1891135">
            <a:off x="4266962" y="4210993"/>
            <a:ext cx="76828" cy="76803"/>
            <a:chOff x="3104875" y="1099400"/>
            <a:chExt cx="76825" cy="76800"/>
          </a:xfrm>
        </p:grpSpPr>
        <p:sp>
          <p:nvSpPr>
            <p:cNvPr id="1396" name="Google Shape;1396;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8" name="Google Shape;1398;p40"/>
          <p:cNvGrpSpPr/>
          <p:nvPr/>
        </p:nvGrpSpPr>
        <p:grpSpPr>
          <a:xfrm>
            <a:off x="2400025" y="1210988"/>
            <a:ext cx="76825" cy="76800"/>
            <a:chOff x="3104875" y="1099400"/>
            <a:chExt cx="76825" cy="76800"/>
          </a:xfrm>
        </p:grpSpPr>
        <p:sp>
          <p:nvSpPr>
            <p:cNvPr id="1399" name="Google Shape;1399;p4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4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01" name="Google Shape;1401;p40"/>
          <p:cNvPicPr preferRelativeResize="0"/>
          <p:nvPr/>
        </p:nvPicPr>
        <p:blipFill rotWithShape="1">
          <a:blip r:embed="rId7">
            <a:alphaModFix/>
          </a:blip>
          <a:srcRect l="22009" r="18455"/>
          <a:stretch/>
        </p:blipFill>
        <p:spPr>
          <a:xfrm rot="1203247">
            <a:off x="1616204" y="3965720"/>
            <a:ext cx="903665" cy="853810"/>
          </a:xfrm>
          <a:prstGeom prst="rect">
            <a:avLst/>
          </a:prstGeom>
          <a:noFill/>
          <a:ln>
            <a:noFill/>
          </a:ln>
        </p:spPr>
      </p:pic>
    </p:spTree>
    <p:extLst>
      <p:ext uri="{BB962C8B-B14F-4D97-AF65-F5344CB8AC3E}">
        <p14:creationId xmlns:p14="http://schemas.microsoft.com/office/powerpoint/2010/main" val="1504074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pic>
        <p:nvPicPr>
          <p:cNvPr id="1729" name="Google Shape;1729;p51"/>
          <p:cNvPicPr preferRelativeResize="0"/>
          <p:nvPr/>
        </p:nvPicPr>
        <p:blipFill rotWithShape="1">
          <a:blip r:embed="rId3">
            <a:alphaModFix/>
          </a:blip>
          <a:srcRect l="24331" t="5721" r="23342" b="4591"/>
          <a:stretch/>
        </p:blipFill>
        <p:spPr>
          <a:xfrm rot="2268302">
            <a:off x="-65388" y="3340199"/>
            <a:ext cx="1857374" cy="1790699"/>
          </a:xfrm>
          <a:prstGeom prst="rect">
            <a:avLst/>
          </a:prstGeom>
          <a:noFill/>
          <a:ln>
            <a:noFill/>
          </a:ln>
        </p:spPr>
      </p:pic>
      <p:sp>
        <p:nvSpPr>
          <p:cNvPr id="1730" name="Google Shape;1730;p51"/>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TÍNH NĂNG</a:t>
            </a:r>
            <a:endParaRPr/>
          </a:p>
        </p:txBody>
      </p:sp>
      <p:sp>
        <p:nvSpPr>
          <p:cNvPr id="1754" name="Google Shape;1754;p51"/>
          <p:cNvSpPr txBox="1"/>
          <p:nvPr/>
        </p:nvSpPr>
        <p:spPr>
          <a:xfrm>
            <a:off x="4480393" y="1574908"/>
            <a:ext cx="35650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Cung cấp giao diện làm việc cho cả nhân viên và người quản lý.</a:t>
            </a:r>
            <a:endParaRPr>
              <a:solidFill>
                <a:schemeClr val="dk1"/>
              </a:solidFill>
              <a:latin typeface="Montserrat"/>
              <a:ea typeface="Montserrat"/>
              <a:cs typeface="Montserrat"/>
              <a:sym typeface="Montserrat"/>
            </a:endParaRPr>
          </a:p>
        </p:txBody>
      </p:sp>
      <p:sp>
        <p:nvSpPr>
          <p:cNvPr id="1756" name="Google Shape;1756;p51"/>
          <p:cNvSpPr txBox="1"/>
          <p:nvPr/>
        </p:nvSpPr>
        <p:spPr>
          <a:xfrm>
            <a:off x="4480393" y="2343583"/>
            <a:ext cx="35650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Cung cấp các công cụ quản lý người dùng cho nhà quản lý.</a:t>
            </a:r>
            <a:endParaRPr>
              <a:solidFill>
                <a:schemeClr val="dk1"/>
              </a:solidFill>
              <a:latin typeface="Montserrat"/>
              <a:ea typeface="Montserrat"/>
              <a:cs typeface="Montserrat"/>
              <a:sym typeface="Montserrat"/>
            </a:endParaRPr>
          </a:p>
        </p:txBody>
      </p:sp>
      <p:sp>
        <p:nvSpPr>
          <p:cNvPr id="1758" name="Google Shape;1758;p51"/>
          <p:cNvSpPr txBox="1"/>
          <p:nvPr/>
        </p:nvSpPr>
        <p:spPr>
          <a:xfrm>
            <a:off x="4480393" y="3112258"/>
            <a:ext cx="35650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Cung cấp tính năng xem và quản lý lịch làm việc của mình.</a:t>
            </a:r>
            <a:endParaRPr>
              <a:solidFill>
                <a:schemeClr val="dk1"/>
              </a:solidFill>
              <a:latin typeface="Montserrat"/>
              <a:ea typeface="Montserrat"/>
              <a:cs typeface="Montserrat"/>
              <a:sym typeface="Montserrat"/>
            </a:endParaRPr>
          </a:p>
        </p:txBody>
      </p:sp>
      <p:grpSp>
        <p:nvGrpSpPr>
          <p:cNvPr id="1806" name="Google Shape;1806;p51"/>
          <p:cNvGrpSpPr/>
          <p:nvPr/>
        </p:nvGrpSpPr>
        <p:grpSpPr>
          <a:xfrm>
            <a:off x="7106825" y="1312225"/>
            <a:ext cx="76825" cy="76800"/>
            <a:chOff x="3104875" y="1099400"/>
            <a:chExt cx="76825" cy="76800"/>
          </a:xfrm>
        </p:grpSpPr>
        <p:sp>
          <p:nvSpPr>
            <p:cNvPr id="1807" name="Google Shape;1807;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1"/>
          <p:cNvGrpSpPr/>
          <p:nvPr/>
        </p:nvGrpSpPr>
        <p:grpSpPr>
          <a:xfrm>
            <a:off x="1877450" y="837825"/>
            <a:ext cx="76825" cy="76800"/>
            <a:chOff x="3104875" y="1099400"/>
            <a:chExt cx="76825" cy="76800"/>
          </a:xfrm>
        </p:grpSpPr>
        <p:sp>
          <p:nvSpPr>
            <p:cNvPr id="1810" name="Google Shape;1810;p5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5" name="Google Shape;1815;p51"/>
          <p:cNvPicPr preferRelativeResize="0"/>
          <p:nvPr/>
        </p:nvPicPr>
        <p:blipFill rotWithShape="1">
          <a:blip r:embed="rId4">
            <a:alphaModFix/>
          </a:blip>
          <a:srcRect l="22009" r="18455"/>
          <a:stretch/>
        </p:blipFill>
        <p:spPr>
          <a:xfrm rot="1203245">
            <a:off x="7517459" y="502025"/>
            <a:ext cx="1272639" cy="1202430"/>
          </a:xfrm>
          <a:prstGeom prst="rect">
            <a:avLst/>
          </a:prstGeom>
          <a:noFill/>
          <a:ln>
            <a:noFill/>
          </a:ln>
        </p:spPr>
      </p:pic>
      <p:grpSp>
        <p:nvGrpSpPr>
          <p:cNvPr id="90" name="Google Shape;2089;p51">
            <a:extLst>
              <a:ext uri="{FF2B5EF4-FFF2-40B4-BE49-F238E27FC236}">
                <a16:creationId xmlns:a16="http://schemas.microsoft.com/office/drawing/2014/main" id="{91341A39-0355-4DF9-B2E1-0BE208B40180}"/>
              </a:ext>
            </a:extLst>
          </p:cNvPr>
          <p:cNvGrpSpPr/>
          <p:nvPr/>
        </p:nvGrpSpPr>
        <p:grpSpPr>
          <a:xfrm>
            <a:off x="379463" y="1282559"/>
            <a:ext cx="3149623" cy="3116781"/>
            <a:chOff x="1179935" y="-209451"/>
            <a:chExt cx="5745334" cy="5685426"/>
          </a:xfrm>
        </p:grpSpPr>
        <p:sp>
          <p:nvSpPr>
            <p:cNvPr id="91" name="Google Shape;2090;p51">
              <a:extLst>
                <a:ext uri="{FF2B5EF4-FFF2-40B4-BE49-F238E27FC236}">
                  <a16:creationId xmlns:a16="http://schemas.microsoft.com/office/drawing/2014/main" id="{BA98AF6A-0B7C-4BD5-9792-397D3A108B5A}"/>
                </a:ext>
              </a:extLst>
            </p:cNvPr>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tx2">
                <a:lumMod val="40000"/>
                <a:lumOff val="60000"/>
              </a:schemeClr>
            </a:solidFill>
            <a:ln>
              <a:solidFill>
                <a:schemeClr val="tx2">
                  <a:lumMod val="60000"/>
                  <a:lumOff val="4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ln>
                  <a:solidFill>
                    <a:schemeClr val="tx2">
                      <a:lumMod val="60000"/>
                      <a:lumOff val="40000"/>
                    </a:schemeClr>
                  </a:solidFill>
                </a:ln>
                <a:solidFill>
                  <a:schemeClr val="tx2">
                    <a:lumMod val="60000"/>
                    <a:lumOff val="40000"/>
                  </a:schemeClr>
                </a:solidFill>
              </a:endParaRPr>
            </a:p>
          </p:txBody>
        </p:sp>
        <p:sp>
          <p:nvSpPr>
            <p:cNvPr id="92" name="Google Shape;2091;p51">
              <a:extLst>
                <a:ext uri="{FF2B5EF4-FFF2-40B4-BE49-F238E27FC236}">
                  <a16:creationId xmlns:a16="http://schemas.microsoft.com/office/drawing/2014/main" id="{36D064C6-A435-403B-8DFE-AA696C3DFB56}"/>
                </a:ext>
              </a:extLst>
            </p:cNvPr>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bg1">
                <a:lumMod val="50000"/>
                <a:lumOff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2092;p51">
              <a:extLst>
                <a:ext uri="{FF2B5EF4-FFF2-40B4-BE49-F238E27FC236}">
                  <a16:creationId xmlns:a16="http://schemas.microsoft.com/office/drawing/2014/main" id="{51A1DB92-A135-41CA-9D2E-4AC904C17F05}"/>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2093;p51">
              <a:extLst>
                <a:ext uri="{FF2B5EF4-FFF2-40B4-BE49-F238E27FC236}">
                  <a16:creationId xmlns:a16="http://schemas.microsoft.com/office/drawing/2014/main" id="{BDBBDC88-F9A1-4A94-8E54-6108E35B513A}"/>
                </a:ext>
              </a:extLst>
            </p:cNvPr>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2094;p51">
              <a:extLst>
                <a:ext uri="{FF2B5EF4-FFF2-40B4-BE49-F238E27FC236}">
                  <a16:creationId xmlns:a16="http://schemas.microsoft.com/office/drawing/2014/main" id="{8598B023-5B2E-4643-AFE6-63BF432EAD27}"/>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2095;p51">
              <a:extLst>
                <a:ext uri="{FF2B5EF4-FFF2-40B4-BE49-F238E27FC236}">
                  <a16:creationId xmlns:a16="http://schemas.microsoft.com/office/drawing/2014/main" id="{84B6E0D7-AF0E-4CFD-9FAA-7696D8CC3407}"/>
                </a:ext>
              </a:extLst>
            </p:cNvPr>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2096;p51">
              <a:extLst>
                <a:ext uri="{FF2B5EF4-FFF2-40B4-BE49-F238E27FC236}">
                  <a16:creationId xmlns:a16="http://schemas.microsoft.com/office/drawing/2014/main" id="{9B9913D9-74DB-4093-BB33-1D7BA24DCDC7}"/>
                </a:ext>
              </a:extLst>
            </p:cNvPr>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2097;p51">
              <a:extLst>
                <a:ext uri="{FF2B5EF4-FFF2-40B4-BE49-F238E27FC236}">
                  <a16:creationId xmlns:a16="http://schemas.microsoft.com/office/drawing/2014/main" id="{8382F32D-7106-4CDE-AA15-36421588E98F}"/>
                </a:ext>
              </a:extLst>
            </p:cNvPr>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2098;p51">
              <a:extLst>
                <a:ext uri="{FF2B5EF4-FFF2-40B4-BE49-F238E27FC236}">
                  <a16:creationId xmlns:a16="http://schemas.microsoft.com/office/drawing/2014/main" id="{A1DD30E1-044E-438A-BA76-21DD44787DB9}"/>
                </a:ext>
              </a:extLst>
            </p:cNvPr>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2099;p51">
              <a:extLst>
                <a:ext uri="{FF2B5EF4-FFF2-40B4-BE49-F238E27FC236}">
                  <a16:creationId xmlns:a16="http://schemas.microsoft.com/office/drawing/2014/main" id="{65F50288-D048-4910-A6D6-DEF4A8ED9AA0}"/>
                </a:ext>
              </a:extLst>
            </p:cNvPr>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2100;p51">
              <a:extLst>
                <a:ext uri="{FF2B5EF4-FFF2-40B4-BE49-F238E27FC236}">
                  <a16:creationId xmlns:a16="http://schemas.microsoft.com/office/drawing/2014/main" id="{5E2AB259-2686-4896-8221-3F48C225F20C}"/>
                </a:ext>
              </a:extLst>
            </p:cNvPr>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2101;p51">
              <a:extLst>
                <a:ext uri="{FF2B5EF4-FFF2-40B4-BE49-F238E27FC236}">
                  <a16:creationId xmlns:a16="http://schemas.microsoft.com/office/drawing/2014/main" id="{52AB4EB6-0F55-4DA0-8AA0-74A1C938933C}"/>
                </a:ext>
              </a:extLst>
            </p:cNvPr>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tx2">
                <a:lumMod val="7500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2102;p51">
              <a:extLst>
                <a:ext uri="{FF2B5EF4-FFF2-40B4-BE49-F238E27FC236}">
                  <a16:creationId xmlns:a16="http://schemas.microsoft.com/office/drawing/2014/main" id="{93B579EB-BAFE-48F8-82BB-A68768C7E8F0}"/>
                </a:ext>
              </a:extLst>
            </p:cNvPr>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2103;p51">
              <a:extLst>
                <a:ext uri="{FF2B5EF4-FFF2-40B4-BE49-F238E27FC236}">
                  <a16:creationId xmlns:a16="http://schemas.microsoft.com/office/drawing/2014/main" id="{87BD4C68-C812-4658-9ACD-C41A9935551F}"/>
                </a:ext>
              </a:extLst>
            </p:cNvPr>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2104;p51">
              <a:extLst>
                <a:ext uri="{FF2B5EF4-FFF2-40B4-BE49-F238E27FC236}">
                  <a16:creationId xmlns:a16="http://schemas.microsoft.com/office/drawing/2014/main" id="{A92FF6E6-3A2C-49E2-985C-1D91E3FEF5D4}"/>
                </a:ext>
              </a:extLst>
            </p:cNvPr>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2105;p51">
              <a:extLst>
                <a:ext uri="{FF2B5EF4-FFF2-40B4-BE49-F238E27FC236}">
                  <a16:creationId xmlns:a16="http://schemas.microsoft.com/office/drawing/2014/main" id="{AB85C409-7FFD-4849-8CD9-1841AB024D9C}"/>
                </a:ext>
              </a:extLst>
            </p:cNvPr>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2106;p51">
              <a:extLst>
                <a:ext uri="{FF2B5EF4-FFF2-40B4-BE49-F238E27FC236}">
                  <a16:creationId xmlns:a16="http://schemas.microsoft.com/office/drawing/2014/main" id="{24BC9C8F-696C-4521-ACD6-285721AB33F2}"/>
                </a:ext>
              </a:extLst>
            </p:cNvPr>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2107;p51">
              <a:extLst>
                <a:ext uri="{FF2B5EF4-FFF2-40B4-BE49-F238E27FC236}">
                  <a16:creationId xmlns:a16="http://schemas.microsoft.com/office/drawing/2014/main" id="{AF08403D-A64D-429A-B0DA-A2BD9D2C7EBC}"/>
                </a:ext>
              </a:extLst>
            </p:cNvPr>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2108;p51">
              <a:extLst>
                <a:ext uri="{FF2B5EF4-FFF2-40B4-BE49-F238E27FC236}">
                  <a16:creationId xmlns:a16="http://schemas.microsoft.com/office/drawing/2014/main" id="{6E24033C-6AAB-4B67-AEB5-F49DD42F96EE}"/>
                </a:ext>
              </a:extLst>
            </p:cNvPr>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2109;p51">
              <a:extLst>
                <a:ext uri="{FF2B5EF4-FFF2-40B4-BE49-F238E27FC236}">
                  <a16:creationId xmlns:a16="http://schemas.microsoft.com/office/drawing/2014/main" id="{CB2AA912-A209-437E-8707-F3A8E56887B5}"/>
                </a:ext>
              </a:extLst>
            </p:cNvPr>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2110;p51">
              <a:extLst>
                <a:ext uri="{FF2B5EF4-FFF2-40B4-BE49-F238E27FC236}">
                  <a16:creationId xmlns:a16="http://schemas.microsoft.com/office/drawing/2014/main" id="{0FC112CB-985D-487B-A84C-04674D34ED17}"/>
                </a:ext>
              </a:extLst>
            </p:cNvPr>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2111;p51">
              <a:extLst>
                <a:ext uri="{FF2B5EF4-FFF2-40B4-BE49-F238E27FC236}">
                  <a16:creationId xmlns:a16="http://schemas.microsoft.com/office/drawing/2014/main" id="{245A4FD3-09EB-4385-9010-C5DAA8019C5E}"/>
                </a:ext>
              </a:extLst>
            </p:cNvPr>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2112;p51">
              <a:extLst>
                <a:ext uri="{FF2B5EF4-FFF2-40B4-BE49-F238E27FC236}">
                  <a16:creationId xmlns:a16="http://schemas.microsoft.com/office/drawing/2014/main" id="{B6C45DB1-6804-41A3-B7A1-5923D3E5C55A}"/>
                </a:ext>
              </a:extLst>
            </p:cNvPr>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2113;p51">
              <a:extLst>
                <a:ext uri="{FF2B5EF4-FFF2-40B4-BE49-F238E27FC236}">
                  <a16:creationId xmlns:a16="http://schemas.microsoft.com/office/drawing/2014/main" id="{2C0A509A-77E6-4EF6-AFF8-B40873FDE049}"/>
                </a:ext>
              </a:extLst>
            </p:cNvPr>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2114;p51">
              <a:extLst>
                <a:ext uri="{FF2B5EF4-FFF2-40B4-BE49-F238E27FC236}">
                  <a16:creationId xmlns:a16="http://schemas.microsoft.com/office/drawing/2014/main" id="{82082E38-080B-4D42-B66F-5C86F165D5CE}"/>
                </a:ext>
              </a:extLst>
            </p:cNvPr>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2115;p51">
              <a:extLst>
                <a:ext uri="{FF2B5EF4-FFF2-40B4-BE49-F238E27FC236}">
                  <a16:creationId xmlns:a16="http://schemas.microsoft.com/office/drawing/2014/main" id="{2496E48E-8B13-4301-93B2-8EDAB8262263}"/>
                </a:ext>
              </a:extLst>
            </p:cNvPr>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2116;p51">
              <a:extLst>
                <a:ext uri="{FF2B5EF4-FFF2-40B4-BE49-F238E27FC236}">
                  <a16:creationId xmlns:a16="http://schemas.microsoft.com/office/drawing/2014/main" id="{7FB7C3BE-6A7E-473D-87E7-0493BC8D6FD8}"/>
                </a:ext>
              </a:extLst>
            </p:cNvPr>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2117;p51">
              <a:extLst>
                <a:ext uri="{FF2B5EF4-FFF2-40B4-BE49-F238E27FC236}">
                  <a16:creationId xmlns:a16="http://schemas.microsoft.com/office/drawing/2014/main" id="{47535C03-2D36-42B9-B004-1F2297DAEA48}"/>
                </a:ext>
              </a:extLst>
            </p:cNvPr>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2118;p51">
              <a:extLst>
                <a:ext uri="{FF2B5EF4-FFF2-40B4-BE49-F238E27FC236}">
                  <a16:creationId xmlns:a16="http://schemas.microsoft.com/office/drawing/2014/main" id="{5397ED20-AACF-4101-9E7D-1926562A3B23}"/>
                </a:ext>
              </a:extLst>
            </p:cNvPr>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2119;p51">
              <a:extLst>
                <a:ext uri="{FF2B5EF4-FFF2-40B4-BE49-F238E27FC236}">
                  <a16:creationId xmlns:a16="http://schemas.microsoft.com/office/drawing/2014/main" id="{C9E1411C-AB66-484D-B53B-D1605660AED6}"/>
                </a:ext>
              </a:extLst>
            </p:cNvPr>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2120;p51">
              <a:extLst>
                <a:ext uri="{FF2B5EF4-FFF2-40B4-BE49-F238E27FC236}">
                  <a16:creationId xmlns:a16="http://schemas.microsoft.com/office/drawing/2014/main" id="{422E7B8A-EB8E-4074-AF0A-88B5313EAED6}"/>
                </a:ext>
              </a:extLst>
            </p:cNvPr>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2121;p51">
              <a:extLst>
                <a:ext uri="{FF2B5EF4-FFF2-40B4-BE49-F238E27FC236}">
                  <a16:creationId xmlns:a16="http://schemas.microsoft.com/office/drawing/2014/main" id="{BA19E625-AA24-463E-A36C-84871AC2107F}"/>
                </a:ext>
              </a:extLst>
            </p:cNvPr>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2122;p51">
              <a:extLst>
                <a:ext uri="{FF2B5EF4-FFF2-40B4-BE49-F238E27FC236}">
                  <a16:creationId xmlns:a16="http://schemas.microsoft.com/office/drawing/2014/main" id="{BDEE8A4E-3892-4075-903F-2BE3A63BE69B}"/>
                </a:ext>
              </a:extLst>
            </p:cNvPr>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2123;p51">
              <a:extLst>
                <a:ext uri="{FF2B5EF4-FFF2-40B4-BE49-F238E27FC236}">
                  <a16:creationId xmlns:a16="http://schemas.microsoft.com/office/drawing/2014/main" id="{B8E48B1B-84DE-4C33-B9AD-D08EA3548F3A}"/>
                </a:ext>
              </a:extLst>
            </p:cNvPr>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2124;p51">
              <a:extLst>
                <a:ext uri="{FF2B5EF4-FFF2-40B4-BE49-F238E27FC236}">
                  <a16:creationId xmlns:a16="http://schemas.microsoft.com/office/drawing/2014/main" id="{4A29F0B0-EB82-4CC9-B9FE-25137C0D298A}"/>
                </a:ext>
              </a:extLst>
            </p:cNvPr>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2125;p51">
              <a:extLst>
                <a:ext uri="{FF2B5EF4-FFF2-40B4-BE49-F238E27FC236}">
                  <a16:creationId xmlns:a16="http://schemas.microsoft.com/office/drawing/2014/main" id="{4B044922-14DD-423D-B54B-CE4FA091AF6E}"/>
                </a:ext>
              </a:extLst>
            </p:cNvPr>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2126;p51">
              <a:extLst>
                <a:ext uri="{FF2B5EF4-FFF2-40B4-BE49-F238E27FC236}">
                  <a16:creationId xmlns:a16="http://schemas.microsoft.com/office/drawing/2014/main" id="{A07C864C-6E5A-410D-AC99-C3D1729457A5}"/>
                </a:ext>
              </a:extLst>
            </p:cNvPr>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2127;p51">
              <a:extLst>
                <a:ext uri="{FF2B5EF4-FFF2-40B4-BE49-F238E27FC236}">
                  <a16:creationId xmlns:a16="http://schemas.microsoft.com/office/drawing/2014/main" id="{7D3F3BB4-E94A-42EB-9A49-33FEEA385169}"/>
                </a:ext>
              </a:extLst>
            </p:cNvPr>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2128;p51">
              <a:extLst>
                <a:ext uri="{FF2B5EF4-FFF2-40B4-BE49-F238E27FC236}">
                  <a16:creationId xmlns:a16="http://schemas.microsoft.com/office/drawing/2014/main" id="{C2D7D699-2D35-4BBA-BC76-8CB25043218C}"/>
                </a:ext>
              </a:extLst>
            </p:cNvPr>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2129;p51">
              <a:extLst>
                <a:ext uri="{FF2B5EF4-FFF2-40B4-BE49-F238E27FC236}">
                  <a16:creationId xmlns:a16="http://schemas.microsoft.com/office/drawing/2014/main" id="{E60AF880-CFEE-4D2B-90BB-5205A8C11B15}"/>
                </a:ext>
              </a:extLst>
            </p:cNvPr>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2130;p51">
              <a:extLst>
                <a:ext uri="{FF2B5EF4-FFF2-40B4-BE49-F238E27FC236}">
                  <a16:creationId xmlns:a16="http://schemas.microsoft.com/office/drawing/2014/main" id="{E963F93C-F8F3-4DC5-AF7C-DC4181AFE0E4}"/>
                </a:ext>
              </a:extLst>
            </p:cNvPr>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2131;p51">
              <a:extLst>
                <a:ext uri="{FF2B5EF4-FFF2-40B4-BE49-F238E27FC236}">
                  <a16:creationId xmlns:a16="http://schemas.microsoft.com/office/drawing/2014/main" id="{CEF63DE3-5FA9-484A-8A47-7F89B2EAEC24}"/>
                </a:ext>
              </a:extLst>
            </p:cNvPr>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2132;p51">
              <a:extLst>
                <a:ext uri="{FF2B5EF4-FFF2-40B4-BE49-F238E27FC236}">
                  <a16:creationId xmlns:a16="http://schemas.microsoft.com/office/drawing/2014/main" id="{8A6F2870-A4F8-4A17-8060-822CEC031D92}"/>
                </a:ext>
              </a:extLst>
            </p:cNvPr>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2133;p51">
              <a:extLst>
                <a:ext uri="{FF2B5EF4-FFF2-40B4-BE49-F238E27FC236}">
                  <a16:creationId xmlns:a16="http://schemas.microsoft.com/office/drawing/2014/main" id="{35A87AD8-E302-458F-A263-CAC90D42A321}"/>
                </a:ext>
              </a:extLst>
            </p:cNvPr>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2134;p51">
              <a:extLst>
                <a:ext uri="{FF2B5EF4-FFF2-40B4-BE49-F238E27FC236}">
                  <a16:creationId xmlns:a16="http://schemas.microsoft.com/office/drawing/2014/main" id="{2509B262-FB15-4CD7-B611-F3A0D9C39C91}"/>
                </a:ext>
              </a:extLst>
            </p:cNvPr>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2135;p51">
              <a:extLst>
                <a:ext uri="{FF2B5EF4-FFF2-40B4-BE49-F238E27FC236}">
                  <a16:creationId xmlns:a16="http://schemas.microsoft.com/office/drawing/2014/main" id="{DCA10D95-9032-45A1-ADFF-2D2345B758B1}"/>
                </a:ext>
              </a:extLst>
            </p:cNvPr>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2136;p51">
              <a:extLst>
                <a:ext uri="{FF2B5EF4-FFF2-40B4-BE49-F238E27FC236}">
                  <a16:creationId xmlns:a16="http://schemas.microsoft.com/office/drawing/2014/main" id="{4096BB37-0FA5-448D-9845-9DBD0A99C6F2}"/>
                </a:ext>
              </a:extLst>
            </p:cNvPr>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2137;p51">
              <a:extLst>
                <a:ext uri="{FF2B5EF4-FFF2-40B4-BE49-F238E27FC236}">
                  <a16:creationId xmlns:a16="http://schemas.microsoft.com/office/drawing/2014/main" id="{6767F8C6-B146-4CED-AC82-9395F05D4E38}"/>
                </a:ext>
              </a:extLst>
            </p:cNvPr>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2138;p51">
              <a:extLst>
                <a:ext uri="{FF2B5EF4-FFF2-40B4-BE49-F238E27FC236}">
                  <a16:creationId xmlns:a16="http://schemas.microsoft.com/office/drawing/2014/main" id="{1A444D39-6D10-4FD7-959B-C727DB0FCA63}"/>
                </a:ext>
              </a:extLst>
            </p:cNvPr>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2139;p51">
              <a:extLst>
                <a:ext uri="{FF2B5EF4-FFF2-40B4-BE49-F238E27FC236}">
                  <a16:creationId xmlns:a16="http://schemas.microsoft.com/office/drawing/2014/main" id="{767595B6-7B38-4967-98B3-F820F73714E7}"/>
                </a:ext>
              </a:extLst>
            </p:cNvPr>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2140;p51">
              <a:extLst>
                <a:ext uri="{FF2B5EF4-FFF2-40B4-BE49-F238E27FC236}">
                  <a16:creationId xmlns:a16="http://schemas.microsoft.com/office/drawing/2014/main" id="{BD4C249A-75FE-459D-8471-31BDBF83E042}"/>
                </a:ext>
              </a:extLst>
            </p:cNvPr>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2141;p51">
              <a:extLst>
                <a:ext uri="{FF2B5EF4-FFF2-40B4-BE49-F238E27FC236}">
                  <a16:creationId xmlns:a16="http://schemas.microsoft.com/office/drawing/2014/main" id="{3733E805-56A8-4665-8244-D69AE59C0901}"/>
                </a:ext>
              </a:extLst>
            </p:cNvPr>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2142;p51">
              <a:extLst>
                <a:ext uri="{FF2B5EF4-FFF2-40B4-BE49-F238E27FC236}">
                  <a16:creationId xmlns:a16="http://schemas.microsoft.com/office/drawing/2014/main" id="{62B4C937-234F-4F9D-9C37-4CDBDF6CAC08}"/>
                </a:ext>
              </a:extLst>
            </p:cNvPr>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2143;p51">
              <a:extLst>
                <a:ext uri="{FF2B5EF4-FFF2-40B4-BE49-F238E27FC236}">
                  <a16:creationId xmlns:a16="http://schemas.microsoft.com/office/drawing/2014/main" id="{9C2AA01D-D7CE-4569-9AEC-67AC68647E34}"/>
                </a:ext>
              </a:extLst>
            </p:cNvPr>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2144;p51">
              <a:extLst>
                <a:ext uri="{FF2B5EF4-FFF2-40B4-BE49-F238E27FC236}">
                  <a16:creationId xmlns:a16="http://schemas.microsoft.com/office/drawing/2014/main" id="{F90CC0EA-F05A-4FD5-925A-99223FE0AFA0}"/>
                </a:ext>
              </a:extLst>
            </p:cNvPr>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2145;p51">
              <a:extLst>
                <a:ext uri="{FF2B5EF4-FFF2-40B4-BE49-F238E27FC236}">
                  <a16:creationId xmlns:a16="http://schemas.microsoft.com/office/drawing/2014/main" id="{53AC896F-BE15-4667-BFD9-C9C38B9C55F3}"/>
                </a:ext>
              </a:extLst>
            </p:cNvPr>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2146;p51">
              <a:extLst>
                <a:ext uri="{FF2B5EF4-FFF2-40B4-BE49-F238E27FC236}">
                  <a16:creationId xmlns:a16="http://schemas.microsoft.com/office/drawing/2014/main" id="{7A30D5F4-6544-4E01-B9B9-FAB548E79A19}"/>
                </a:ext>
              </a:extLst>
            </p:cNvPr>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2147;p51">
              <a:extLst>
                <a:ext uri="{FF2B5EF4-FFF2-40B4-BE49-F238E27FC236}">
                  <a16:creationId xmlns:a16="http://schemas.microsoft.com/office/drawing/2014/main" id="{A58B0459-A5AF-404C-A7AE-041F5CA8F267}"/>
                </a:ext>
              </a:extLst>
            </p:cNvPr>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2148;p51">
              <a:extLst>
                <a:ext uri="{FF2B5EF4-FFF2-40B4-BE49-F238E27FC236}">
                  <a16:creationId xmlns:a16="http://schemas.microsoft.com/office/drawing/2014/main" id="{72B1D125-F1F0-41B3-A0A8-4A2E276E73AC}"/>
                </a:ext>
              </a:extLst>
            </p:cNvPr>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2149;p51">
              <a:extLst>
                <a:ext uri="{FF2B5EF4-FFF2-40B4-BE49-F238E27FC236}">
                  <a16:creationId xmlns:a16="http://schemas.microsoft.com/office/drawing/2014/main" id="{00C7F380-C0D2-428D-9C02-91A8846F58AA}"/>
                </a:ext>
              </a:extLst>
            </p:cNvPr>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2150;p51">
              <a:extLst>
                <a:ext uri="{FF2B5EF4-FFF2-40B4-BE49-F238E27FC236}">
                  <a16:creationId xmlns:a16="http://schemas.microsoft.com/office/drawing/2014/main" id="{C3A463D4-5F6E-4FF9-AA3C-02A611A9D2AB}"/>
                </a:ext>
              </a:extLst>
            </p:cNvPr>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2151;p51">
              <a:extLst>
                <a:ext uri="{FF2B5EF4-FFF2-40B4-BE49-F238E27FC236}">
                  <a16:creationId xmlns:a16="http://schemas.microsoft.com/office/drawing/2014/main" id="{9B37CCF5-E2F9-4C2B-A60D-20FFEA5841D0}"/>
                </a:ext>
              </a:extLst>
            </p:cNvPr>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2152;p51">
              <a:extLst>
                <a:ext uri="{FF2B5EF4-FFF2-40B4-BE49-F238E27FC236}">
                  <a16:creationId xmlns:a16="http://schemas.microsoft.com/office/drawing/2014/main" id="{A6DFF072-8AA5-44C7-A479-B5C1D6263D70}"/>
                </a:ext>
              </a:extLst>
            </p:cNvPr>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2153;p51">
              <a:extLst>
                <a:ext uri="{FF2B5EF4-FFF2-40B4-BE49-F238E27FC236}">
                  <a16:creationId xmlns:a16="http://schemas.microsoft.com/office/drawing/2014/main" id="{0F44F79D-CBC0-42DF-9A01-9233BCA54153}"/>
                </a:ext>
              </a:extLst>
            </p:cNvPr>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2154;p51">
              <a:extLst>
                <a:ext uri="{FF2B5EF4-FFF2-40B4-BE49-F238E27FC236}">
                  <a16:creationId xmlns:a16="http://schemas.microsoft.com/office/drawing/2014/main" id="{E7EEA8FD-F121-4C91-899B-EC604F2892F8}"/>
                </a:ext>
              </a:extLst>
            </p:cNvPr>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2155;p51">
              <a:extLst>
                <a:ext uri="{FF2B5EF4-FFF2-40B4-BE49-F238E27FC236}">
                  <a16:creationId xmlns:a16="http://schemas.microsoft.com/office/drawing/2014/main" id="{F4713307-971C-4619-BDEE-5792460F4B2C}"/>
                </a:ext>
              </a:extLst>
            </p:cNvPr>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2156;p51">
              <a:extLst>
                <a:ext uri="{FF2B5EF4-FFF2-40B4-BE49-F238E27FC236}">
                  <a16:creationId xmlns:a16="http://schemas.microsoft.com/office/drawing/2014/main" id="{83FFE491-AF04-48E9-90DD-A3B845F5D4B5}"/>
                </a:ext>
              </a:extLst>
            </p:cNvPr>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 name="Google Shape;2157;p51">
              <a:extLst>
                <a:ext uri="{FF2B5EF4-FFF2-40B4-BE49-F238E27FC236}">
                  <a16:creationId xmlns:a16="http://schemas.microsoft.com/office/drawing/2014/main" id="{6D2C0D2E-DC9F-44BA-8AD9-83A21E866FB8}"/>
                </a:ext>
              </a:extLst>
            </p:cNvPr>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2158;p51">
              <a:extLst>
                <a:ext uri="{FF2B5EF4-FFF2-40B4-BE49-F238E27FC236}">
                  <a16:creationId xmlns:a16="http://schemas.microsoft.com/office/drawing/2014/main" id="{8B3CE13F-A21D-48F7-A036-69C5899D53B7}"/>
                </a:ext>
              </a:extLst>
            </p:cNvPr>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 name="Google Shape;2159;p51">
              <a:extLst>
                <a:ext uri="{FF2B5EF4-FFF2-40B4-BE49-F238E27FC236}">
                  <a16:creationId xmlns:a16="http://schemas.microsoft.com/office/drawing/2014/main" id="{56FB1B82-3186-4EE1-9878-24CC30D13313}"/>
                </a:ext>
              </a:extLst>
            </p:cNvPr>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 name="Google Shape;2160;p51">
              <a:extLst>
                <a:ext uri="{FF2B5EF4-FFF2-40B4-BE49-F238E27FC236}">
                  <a16:creationId xmlns:a16="http://schemas.microsoft.com/office/drawing/2014/main" id="{C7507FE1-ABCD-455B-82AE-F11BBCAA61BB}"/>
                </a:ext>
              </a:extLst>
            </p:cNvPr>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2161;p51">
              <a:extLst>
                <a:ext uri="{FF2B5EF4-FFF2-40B4-BE49-F238E27FC236}">
                  <a16:creationId xmlns:a16="http://schemas.microsoft.com/office/drawing/2014/main" id="{C41A7037-5A55-4244-8CE2-49869A1C7D8F}"/>
                </a:ext>
              </a:extLst>
            </p:cNvPr>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 name="Google Shape;2162;p51">
              <a:extLst>
                <a:ext uri="{FF2B5EF4-FFF2-40B4-BE49-F238E27FC236}">
                  <a16:creationId xmlns:a16="http://schemas.microsoft.com/office/drawing/2014/main" id="{2407A6D3-07EC-44ED-BB31-E57025A79A61}"/>
                </a:ext>
              </a:extLst>
            </p:cNvPr>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 name="Google Shape;2163;p51">
              <a:extLst>
                <a:ext uri="{FF2B5EF4-FFF2-40B4-BE49-F238E27FC236}">
                  <a16:creationId xmlns:a16="http://schemas.microsoft.com/office/drawing/2014/main" id="{4EC35CDA-DF1A-4339-BF70-0BCDFBB75D51}"/>
                </a:ext>
              </a:extLst>
            </p:cNvPr>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solidFill>
                <a:schemeClr val="accent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 name="Google Shape;2164;p51">
              <a:extLst>
                <a:ext uri="{FF2B5EF4-FFF2-40B4-BE49-F238E27FC236}">
                  <a16:creationId xmlns:a16="http://schemas.microsoft.com/office/drawing/2014/main" id="{25E98873-C6FB-4E42-93FA-C9C1685C9135}"/>
                </a:ext>
              </a:extLst>
            </p:cNvPr>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 name="Google Shape;2165;p51">
              <a:extLst>
                <a:ext uri="{FF2B5EF4-FFF2-40B4-BE49-F238E27FC236}">
                  <a16:creationId xmlns:a16="http://schemas.microsoft.com/office/drawing/2014/main" id="{5CA62790-AFD1-4F19-AF1A-41DAD0AA69CD}"/>
                </a:ext>
              </a:extLst>
            </p:cNvPr>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2166;p51">
              <a:extLst>
                <a:ext uri="{FF2B5EF4-FFF2-40B4-BE49-F238E27FC236}">
                  <a16:creationId xmlns:a16="http://schemas.microsoft.com/office/drawing/2014/main" id="{ED64B108-4EF0-43E4-B2C6-DBA727CF1F79}"/>
                </a:ext>
              </a:extLst>
            </p:cNvPr>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2167;p51">
              <a:extLst>
                <a:ext uri="{FF2B5EF4-FFF2-40B4-BE49-F238E27FC236}">
                  <a16:creationId xmlns:a16="http://schemas.microsoft.com/office/drawing/2014/main" id="{C17AE649-33AE-476E-ACC5-B19C8324C1D3}"/>
                </a:ext>
              </a:extLst>
            </p:cNvPr>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 name="Google Shape;2168;p51">
              <a:extLst>
                <a:ext uri="{FF2B5EF4-FFF2-40B4-BE49-F238E27FC236}">
                  <a16:creationId xmlns:a16="http://schemas.microsoft.com/office/drawing/2014/main" id="{CF779CE9-907E-41C8-BF6C-3A762E28398C}"/>
                </a:ext>
              </a:extLst>
            </p:cNvPr>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 name="Google Shape;2169;p51">
              <a:extLst>
                <a:ext uri="{FF2B5EF4-FFF2-40B4-BE49-F238E27FC236}">
                  <a16:creationId xmlns:a16="http://schemas.microsoft.com/office/drawing/2014/main" id="{06CF0DA9-8829-4D5E-BDE0-BCB51DBFBFC4}"/>
                </a:ext>
              </a:extLst>
            </p:cNvPr>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 name="Google Shape;2170;p51">
              <a:extLst>
                <a:ext uri="{FF2B5EF4-FFF2-40B4-BE49-F238E27FC236}">
                  <a16:creationId xmlns:a16="http://schemas.microsoft.com/office/drawing/2014/main" id="{D1200E29-0A4E-4CE7-89B6-4D780421416D}"/>
                </a:ext>
              </a:extLst>
            </p:cNvPr>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 name="Google Shape;2171;p51">
              <a:extLst>
                <a:ext uri="{FF2B5EF4-FFF2-40B4-BE49-F238E27FC236}">
                  <a16:creationId xmlns:a16="http://schemas.microsoft.com/office/drawing/2014/main" id="{B9120E25-4FEC-4D77-A20F-DE5BC0A6EE87}"/>
                </a:ext>
              </a:extLst>
            </p:cNvPr>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 name="Google Shape;2172;p51">
              <a:extLst>
                <a:ext uri="{FF2B5EF4-FFF2-40B4-BE49-F238E27FC236}">
                  <a16:creationId xmlns:a16="http://schemas.microsoft.com/office/drawing/2014/main" id="{45910F47-2F88-45B6-8783-CA09B226B2D4}"/>
                </a:ext>
              </a:extLst>
            </p:cNvPr>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2173;p51">
              <a:extLst>
                <a:ext uri="{FF2B5EF4-FFF2-40B4-BE49-F238E27FC236}">
                  <a16:creationId xmlns:a16="http://schemas.microsoft.com/office/drawing/2014/main" id="{66C269D5-7C0D-4440-8C60-8EDC9F2F88E6}"/>
                </a:ext>
              </a:extLst>
            </p:cNvPr>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 name="Google Shape;2174;p51">
              <a:extLst>
                <a:ext uri="{FF2B5EF4-FFF2-40B4-BE49-F238E27FC236}">
                  <a16:creationId xmlns:a16="http://schemas.microsoft.com/office/drawing/2014/main" id="{1DD83326-3C3B-4E37-94AB-0DD9D500E422}"/>
                </a:ext>
              </a:extLst>
            </p:cNvPr>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 name="Google Shape;2175;p51">
              <a:extLst>
                <a:ext uri="{FF2B5EF4-FFF2-40B4-BE49-F238E27FC236}">
                  <a16:creationId xmlns:a16="http://schemas.microsoft.com/office/drawing/2014/main" id="{DD0F573D-31D0-43D3-B05C-E1A59C7689AF}"/>
                </a:ext>
              </a:extLst>
            </p:cNvPr>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 name="Google Shape;2176;p51">
              <a:extLst>
                <a:ext uri="{FF2B5EF4-FFF2-40B4-BE49-F238E27FC236}">
                  <a16:creationId xmlns:a16="http://schemas.microsoft.com/office/drawing/2014/main" id="{55C0E312-F563-4E50-914C-F57CDB51A795}"/>
                </a:ext>
              </a:extLst>
            </p:cNvPr>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 name="Google Shape;2177;p51">
              <a:extLst>
                <a:ext uri="{FF2B5EF4-FFF2-40B4-BE49-F238E27FC236}">
                  <a16:creationId xmlns:a16="http://schemas.microsoft.com/office/drawing/2014/main" id="{61833A5B-660C-4FC2-8A64-BE212334B946}"/>
                </a:ext>
              </a:extLst>
            </p:cNvPr>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 name="Google Shape;2178;p51">
              <a:extLst>
                <a:ext uri="{FF2B5EF4-FFF2-40B4-BE49-F238E27FC236}">
                  <a16:creationId xmlns:a16="http://schemas.microsoft.com/office/drawing/2014/main" id="{DEC9ECA7-A029-400C-845F-3A84CBD17B5D}"/>
                </a:ext>
              </a:extLst>
            </p:cNvPr>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 name="Google Shape;2179;p51">
              <a:extLst>
                <a:ext uri="{FF2B5EF4-FFF2-40B4-BE49-F238E27FC236}">
                  <a16:creationId xmlns:a16="http://schemas.microsoft.com/office/drawing/2014/main" id="{10D1FBC8-C8C2-4CC6-91C0-367D01A9F428}"/>
                </a:ext>
              </a:extLst>
            </p:cNvPr>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 name="Google Shape;2180;p51">
              <a:extLst>
                <a:ext uri="{FF2B5EF4-FFF2-40B4-BE49-F238E27FC236}">
                  <a16:creationId xmlns:a16="http://schemas.microsoft.com/office/drawing/2014/main" id="{A29F8EC0-73B5-4ABE-B764-193C79EA2B0F}"/>
                </a:ext>
              </a:extLst>
            </p:cNvPr>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 name="Google Shape;2181;p51">
              <a:extLst>
                <a:ext uri="{FF2B5EF4-FFF2-40B4-BE49-F238E27FC236}">
                  <a16:creationId xmlns:a16="http://schemas.microsoft.com/office/drawing/2014/main" id="{4FA0BEE9-BA0C-4343-BCB3-A3F5D918F2CD}"/>
                </a:ext>
              </a:extLst>
            </p:cNvPr>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 name="Google Shape;2182;p51">
              <a:extLst>
                <a:ext uri="{FF2B5EF4-FFF2-40B4-BE49-F238E27FC236}">
                  <a16:creationId xmlns:a16="http://schemas.microsoft.com/office/drawing/2014/main" id="{0F76A7F9-BFDF-488C-9CD8-99388D72BE9A}"/>
                </a:ext>
              </a:extLst>
            </p:cNvPr>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 name="Google Shape;2183;p51">
              <a:extLst>
                <a:ext uri="{FF2B5EF4-FFF2-40B4-BE49-F238E27FC236}">
                  <a16:creationId xmlns:a16="http://schemas.microsoft.com/office/drawing/2014/main" id="{B68491B1-95A4-4342-B49A-AAC59385B28D}"/>
                </a:ext>
              </a:extLst>
            </p:cNvPr>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 name="Google Shape;2184;p51">
              <a:extLst>
                <a:ext uri="{FF2B5EF4-FFF2-40B4-BE49-F238E27FC236}">
                  <a16:creationId xmlns:a16="http://schemas.microsoft.com/office/drawing/2014/main" id="{2A5B418E-DD84-46E8-9C0F-28528F6B4568}"/>
                </a:ext>
              </a:extLst>
            </p:cNvPr>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 name="Google Shape;2185;p51">
              <a:extLst>
                <a:ext uri="{FF2B5EF4-FFF2-40B4-BE49-F238E27FC236}">
                  <a16:creationId xmlns:a16="http://schemas.microsoft.com/office/drawing/2014/main" id="{2FE49083-4C6A-478C-863B-A71258517371}"/>
                </a:ext>
              </a:extLst>
            </p:cNvPr>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 name="Google Shape;2186;p51">
              <a:extLst>
                <a:ext uri="{FF2B5EF4-FFF2-40B4-BE49-F238E27FC236}">
                  <a16:creationId xmlns:a16="http://schemas.microsoft.com/office/drawing/2014/main" id="{E71A5130-C1D1-49A7-93AC-C0796B2C9A75}"/>
                </a:ext>
              </a:extLst>
            </p:cNvPr>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 name="Google Shape;2187;p51">
              <a:extLst>
                <a:ext uri="{FF2B5EF4-FFF2-40B4-BE49-F238E27FC236}">
                  <a16:creationId xmlns:a16="http://schemas.microsoft.com/office/drawing/2014/main" id="{65239A62-7CDF-411B-9816-DE8ECA5AF72D}"/>
                </a:ext>
              </a:extLst>
            </p:cNvPr>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 name="Google Shape;2188;p51">
              <a:extLst>
                <a:ext uri="{FF2B5EF4-FFF2-40B4-BE49-F238E27FC236}">
                  <a16:creationId xmlns:a16="http://schemas.microsoft.com/office/drawing/2014/main" id="{53CC9A5D-9ECD-452F-84DD-6EF9EB4FD064}"/>
                </a:ext>
              </a:extLst>
            </p:cNvPr>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 name="Google Shape;2189;p51">
              <a:extLst>
                <a:ext uri="{FF2B5EF4-FFF2-40B4-BE49-F238E27FC236}">
                  <a16:creationId xmlns:a16="http://schemas.microsoft.com/office/drawing/2014/main" id="{CEE77F1F-8737-4537-9B85-F39B4ACA81BE}"/>
                </a:ext>
              </a:extLst>
            </p:cNvPr>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 name="Google Shape;2190;p51">
              <a:extLst>
                <a:ext uri="{FF2B5EF4-FFF2-40B4-BE49-F238E27FC236}">
                  <a16:creationId xmlns:a16="http://schemas.microsoft.com/office/drawing/2014/main" id="{73D4AA4F-DE65-46A7-A08C-35898D5BDEB6}"/>
                </a:ext>
              </a:extLst>
            </p:cNvPr>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 name="Google Shape;2191;p51">
              <a:extLst>
                <a:ext uri="{FF2B5EF4-FFF2-40B4-BE49-F238E27FC236}">
                  <a16:creationId xmlns:a16="http://schemas.microsoft.com/office/drawing/2014/main" id="{77692252-A654-495C-A6B8-4025D206571C}"/>
                </a:ext>
              </a:extLst>
            </p:cNvPr>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 name="Google Shape;2192;p51">
              <a:extLst>
                <a:ext uri="{FF2B5EF4-FFF2-40B4-BE49-F238E27FC236}">
                  <a16:creationId xmlns:a16="http://schemas.microsoft.com/office/drawing/2014/main" id="{BF01E527-197B-48B4-BC5D-DBD129C8303F}"/>
                </a:ext>
              </a:extLst>
            </p:cNvPr>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 name="Google Shape;2193;p51">
              <a:extLst>
                <a:ext uri="{FF2B5EF4-FFF2-40B4-BE49-F238E27FC236}">
                  <a16:creationId xmlns:a16="http://schemas.microsoft.com/office/drawing/2014/main" id="{45D2B424-EF61-4AAF-8300-BDCEBB333964}"/>
                </a:ext>
              </a:extLst>
            </p:cNvPr>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95" name="Google Shape;1758;p51">
            <a:extLst>
              <a:ext uri="{FF2B5EF4-FFF2-40B4-BE49-F238E27FC236}">
                <a16:creationId xmlns:a16="http://schemas.microsoft.com/office/drawing/2014/main" id="{F2C7ED0B-DB75-4849-A15C-F9337D94FF16}"/>
              </a:ext>
            </a:extLst>
          </p:cNvPr>
          <p:cNvSpPr txBox="1"/>
          <p:nvPr/>
        </p:nvSpPr>
        <p:spPr>
          <a:xfrm>
            <a:off x="4480393" y="3914840"/>
            <a:ext cx="3565000" cy="4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Chấm công người dùng trước khi vào làm việc bằng cách nhận diện khuôn mặt.</a:t>
            </a:r>
            <a:endParaRPr>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352839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55"/>
        <p:cNvGrpSpPr/>
        <p:nvPr/>
      </p:nvGrpSpPr>
      <p:grpSpPr>
        <a:xfrm>
          <a:off x="0" y="0"/>
          <a:ext cx="0" cy="0"/>
          <a:chOff x="0" y="0"/>
          <a:chExt cx="0" cy="0"/>
        </a:xfrm>
      </p:grpSpPr>
      <p:sp>
        <p:nvSpPr>
          <p:cNvPr id="1856" name="Google Shape;1856;p53"/>
          <p:cNvSpPr txBox="1">
            <a:spLocks noGrp="1"/>
          </p:cNvSpPr>
          <p:nvPr>
            <p:ph type="title"/>
          </p:nvPr>
        </p:nvSpPr>
        <p:spPr>
          <a:xfrm>
            <a:off x="720001" y="481088"/>
            <a:ext cx="7710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TÍNH NĂNG</a:t>
            </a:r>
            <a:endParaRPr/>
          </a:p>
        </p:txBody>
      </p:sp>
      <p:sp>
        <p:nvSpPr>
          <p:cNvPr id="1857" name="Google Shape;1857;p53"/>
          <p:cNvSpPr txBox="1">
            <a:spLocks noGrp="1"/>
          </p:cNvSpPr>
          <p:nvPr>
            <p:ph type="subTitle" idx="1"/>
          </p:nvPr>
        </p:nvSpPr>
        <p:spPr>
          <a:xfrm>
            <a:off x="720001" y="1152828"/>
            <a:ext cx="3648018" cy="2389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a:t>- Đăng nhập/Đăng xuất</a:t>
            </a:r>
          </a:p>
          <a:p>
            <a:pPr marL="0" lvl="0" indent="0" algn="l" rtl="0">
              <a:spcBef>
                <a:spcPts val="600"/>
              </a:spcBef>
              <a:spcAft>
                <a:spcPts val="0"/>
              </a:spcAft>
              <a:buNone/>
            </a:pPr>
            <a:r>
              <a:rPr lang="en-US"/>
              <a:t>- Xem thông tin cá nhân tài khoản của mình</a:t>
            </a:r>
          </a:p>
          <a:p>
            <a:pPr marL="0" lvl="0" indent="0" algn="l" rtl="0">
              <a:spcBef>
                <a:spcPts val="600"/>
              </a:spcBef>
              <a:spcAft>
                <a:spcPts val="0"/>
              </a:spcAft>
              <a:buNone/>
            </a:pPr>
            <a:r>
              <a:rPr lang="en-US"/>
              <a:t>- Chỉnh sửa thông tin cá nhân của mình (yêu cầu xác nhận từ Admin/Manager)</a:t>
            </a:r>
          </a:p>
          <a:p>
            <a:pPr marL="0" lvl="0" indent="0" algn="l" rtl="0">
              <a:spcBef>
                <a:spcPts val="600"/>
              </a:spcBef>
              <a:spcAft>
                <a:spcPts val="0"/>
              </a:spcAft>
              <a:buNone/>
            </a:pPr>
            <a:r>
              <a:rPr lang="en-US"/>
              <a:t>- Xóa tài khoản của mình</a:t>
            </a:r>
          </a:p>
          <a:p>
            <a:pPr marL="0" lvl="0" indent="0" algn="l" rtl="0">
              <a:spcBef>
                <a:spcPts val="600"/>
              </a:spcBef>
              <a:spcAft>
                <a:spcPts val="0"/>
              </a:spcAft>
              <a:buNone/>
            </a:pPr>
            <a:r>
              <a:rPr lang="en-US"/>
              <a:t>- Xem, thêm các sự kiện trong lịch làm việc</a:t>
            </a:r>
          </a:p>
          <a:p>
            <a:pPr marL="0" lvl="0" indent="0" algn="l" rtl="0">
              <a:spcBef>
                <a:spcPts val="600"/>
              </a:spcBef>
              <a:spcAft>
                <a:spcPts val="0"/>
              </a:spcAft>
              <a:buNone/>
            </a:pPr>
            <a:r>
              <a:rPr lang="en-US"/>
              <a:t>- Thêm ngày nghỉ trong lịch làm việc (yêu cầu xác nhận tự Admin/Manager)</a:t>
            </a:r>
          </a:p>
          <a:p>
            <a:pPr marL="0" lvl="0" indent="0" algn="l" rtl="0">
              <a:spcBef>
                <a:spcPts val="600"/>
              </a:spcBef>
              <a:spcAft>
                <a:spcPts val="0"/>
              </a:spcAft>
              <a:buNone/>
            </a:pPr>
            <a:r>
              <a:rPr lang="en-US"/>
              <a:t>- Chỉnh sửa/xóa các sự kiện, ngày nghỉ trong lịch làm việc</a:t>
            </a:r>
          </a:p>
          <a:p>
            <a:pPr marL="0" lvl="0" indent="0" algn="l" rtl="0">
              <a:spcBef>
                <a:spcPts val="600"/>
              </a:spcBef>
              <a:spcAft>
                <a:spcPts val="0"/>
              </a:spcAft>
              <a:buNone/>
            </a:pPr>
            <a:r>
              <a:rPr lang="en-US"/>
              <a:t>- Điểm danh bằng khuôn mặt</a:t>
            </a:r>
            <a:endParaRPr lang="en-US" err="1"/>
          </a:p>
        </p:txBody>
      </p:sp>
      <p:sp>
        <p:nvSpPr>
          <p:cNvPr id="18" name="Google Shape;1857;p53">
            <a:extLst>
              <a:ext uri="{FF2B5EF4-FFF2-40B4-BE49-F238E27FC236}">
                <a16:creationId xmlns:a16="http://schemas.microsoft.com/office/drawing/2014/main" id="{1F24651A-C07D-485F-9CA2-EE8C52C3455C}"/>
              </a:ext>
            </a:extLst>
          </p:cNvPr>
          <p:cNvSpPr txBox="1">
            <a:spLocks/>
          </p:cNvSpPr>
          <p:nvPr/>
        </p:nvSpPr>
        <p:spPr>
          <a:xfrm>
            <a:off x="4642543" y="1163829"/>
            <a:ext cx="3648018" cy="238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000"/>
              <a:buFont typeface="Anaheim"/>
              <a:buChar char="◆"/>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rgbClr val="595959"/>
              </a:buClr>
              <a:buSzPts val="1400"/>
              <a:buFont typeface="Anaheim"/>
              <a:buChar char="■"/>
              <a:defRPr sz="1400" b="0" i="0" u="none" strike="noStrike" cap="none">
                <a:solidFill>
                  <a:schemeClr val="dk1"/>
                </a:solidFill>
                <a:latin typeface="Montserrat"/>
                <a:ea typeface="Montserrat"/>
                <a:cs typeface="Montserrat"/>
                <a:sym typeface="Montserrat"/>
              </a:defRPr>
            </a:lvl9pPr>
          </a:lstStyle>
          <a:p>
            <a:pPr marL="0" indent="0">
              <a:spcBef>
                <a:spcPts val="600"/>
              </a:spcBef>
              <a:buFont typeface="Anaheim"/>
              <a:buNone/>
            </a:pPr>
            <a:r>
              <a:rPr lang="en-US"/>
              <a:t>- </a:t>
            </a:r>
            <a:r>
              <a:rPr lang="vi-VN"/>
              <a:t>Các chức năng của User</a:t>
            </a:r>
          </a:p>
          <a:p>
            <a:pPr marL="0" indent="0">
              <a:spcBef>
                <a:spcPts val="600"/>
              </a:spcBef>
              <a:buFont typeface="Anaheim"/>
              <a:buNone/>
            </a:pPr>
            <a:r>
              <a:rPr lang="vi-VN"/>
              <a:t>-</a:t>
            </a:r>
            <a:r>
              <a:rPr lang="en-US"/>
              <a:t> </a:t>
            </a:r>
            <a:r>
              <a:rPr lang="vi-VN"/>
              <a:t>Xem, lọc danh sách tất cả người dùng</a:t>
            </a:r>
          </a:p>
          <a:p>
            <a:pPr marL="0" indent="0">
              <a:spcBef>
                <a:spcPts val="600"/>
              </a:spcBef>
              <a:buNone/>
            </a:pPr>
            <a:r>
              <a:rPr lang="en-US"/>
              <a:t>- </a:t>
            </a:r>
            <a:r>
              <a:rPr lang="vi-VN"/>
              <a:t>Tạo tài khoản người dùng </a:t>
            </a:r>
            <a:endParaRPr lang="en-US"/>
          </a:p>
          <a:p>
            <a:pPr marL="0" indent="0">
              <a:spcBef>
                <a:spcPts val="600"/>
              </a:spcBef>
              <a:buNone/>
            </a:pPr>
            <a:r>
              <a:rPr lang="vi-VN"/>
              <a:t>-</a:t>
            </a:r>
            <a:r>
              <a:rPr lang="en-US"/>
              <a:t> </a:t>
            </a:r>
            <a:r>
              <a:rPr lang="vi-VN"/>
              <a:t>Xem thông tin cá nhân của các tài khoản khác</a:t>
            </a:r>
          </a:p>
          <a:p>
            <a:pPr marL="0" indent="0">
              <a:spcBef>
                <a:spcPts val="600"/>
              </a:spcBef>
              <a:buFont typeface="Anaheim"/>
              <a:buNone/>
            </a:pPr>
            <a:r>
              <a:rPr lang="vi-VN"/>
              <a:t>-</a:t>
            </a:r>
            <a:r>
              <a:rPr lang="en-US"/>
              <a:t> </a:t>
            </a:r>
            <a:r>
              <a:rPr lang="vi-VN"/>
              <a:t>Chỉnh sửa thông tin tài khoản khác</a:t>
            </a:r>
          </a:p>
          <a:p>
            <a:pPr marL="0" indent="0">
              <a:spcBef>
                <a:spcPts val="600"/>
              </a:spcBef>
              <a:buFont typeface="Anaheim"/>
              <a:buNone/>
            </a:pPr>
            <a:r>
              <a:rPr lang="vi-VN"/>
              <a:t>-</a:t>
            </a:r>
            <a:r>
              <a:rPr lang="en-US"/>
              <a:t> </a:t>
            </a:r>
            <a:r>
              <a:rPr lang="vi-VN"/>
              <a:t>Xóa tài khoản</a:t>
            </a:r>
          </a:p>
          <a:p>
            <a:pPr marL="0" indent="0">
              <a:spcBef>
                <a:spcPts val="600"/>
              </a:spcBef>
              <a:buFont typeface="Anaheim"/>
              <a:buNone/>
            </a:pPr>
            <a:r>
              <a:rPr lang="vi-VN"/>
              <a:t>-</a:t>
            </a:r>
            <a:r>
              <a:rPr lang="en-US"/>
              <a:t> </a:t>
            </a:r>
            <a:r>
              <a:rPr lang="vi-VN"/>
              <a:t>Xem lịch làm việc của các tài khoản khác</a:t>
            </a:r>
          </a:p>
          <a:p>
            <a:pPr marL="0" indent="0">
              <a:spcBef>
                <a:spcPts val="600"/>
              </a:spcBef>
              <a:buFont typeface="Anaheim"/>
              <a:buNone/>
            </a:pPr>
            <a:r>
              <a:rPr lang="vi-VN"/>
              <a:t>-</a:t>
            </a:r>
            <a:r>
              <a:rPr lang="en-US"/>
              <a:t> </a:t>
            </a:r>
            <a:r>
              <a:rPr lang="vi-VN"/>
              <a:t>Quản lý các sự kiện có trong lịch làm việc của</a:t>
            </a:r>
          </a:p>
          <a:p>
            <a:pPr marL="0" indent="0">
              <a:spcBef>
                <a:spcPts val="600"/>
              </a:spcBef>
              <a:buFont typeface="Anaheim"/>
              <a:buNone/>
            </a:pPr>
            <a:r>
              <a:rPr lang="vi-VN"/>
              <a:t>-</a:t>
            </a:r>
            <a:r>
              <a:rPr lang="en-US"/>
              <a:t> </a:t>
            </a:r>
            <a:r>
              <a:rPr lang="vi-VN"/>
              <a:t>Thêm, chỉnh sửa, xóa các sự kiện, ngày nghỉ chung của toàn công ty</a:t>
            </a:r>
          </a:p>
        </p:txBody>
      </p:sp>
      <p:sp>
        <p:nvSpPr>
          <p:cNvPr id="2" name="TextBox 1">
            <a:extLst>
              <a:ext uri="{FF2B5EF4-FFF2-40B4-BE49-F238E27FC236}">
                <a16:creationId xmlns:a16="http://schemas.microsoft.com/office/drawing/2014/main" id="{005B4C78-88C8-4975-A7B0-98D9171DBBF2}"/>
              </a:ext>
            </a:extLst>
          </p:cNvPr>
          <p:cNvSpPr txBox="1"/>
          <p:nvPr/>
        </p:nvSpPr>
        <p:spPr>
          <a:xfrm>
            <a:off x="1807699" y="936603"/>
            <a:ext cx="562975" cy="307777"/>
          </a:xfrm>
          <a:prstGeom prst="rect">
            <a:avLst/>
          </a:prstGeom>
          <a:noFill/>
        </p:spPr>
        <p:txBody>
          <a:bodyPr wrap="none" rtlCol="0">
            <a:spAutoFit/>
          </a:bodyPr>
          <a:lstStyle/>
          <a:p>
            <a:r>
              <a:rPr lang="en-US">
                <a:solidFill>
                  <a:schemeClr val="tx1"/>
                </a:solidFill>
              </a:rPr>
              <a:t>User</a:t>
            </a:r>
          </a:p>
        </p:txBody>
      </p:sp>
      <p:sp>
        <p:nvSpPr>
          <p:cNvPr id="20" name="TextBox 19">
            <a:extLst>
              <a:ext uri="{FF2B5EF4-FFF2-40B4-BE49-F238E27FC236}">
                <a16:creationId xmlns:a16="http://schemas.microsoft.com/office/drawing/2014/main" id="{D004F872-35F0-4B84-BB0F-57B11AD70E64}"/>
              </a:ext>
            </a:extLst>
          </p:cNvPr>
          <p:cNvSpPr txBox="1"/>
          <p:nvPr/>
        </p:nvSpPr>
        <p:spPr>
          <a:xfrm>
            <a:off x="5742636" y="998939"/>
            <a:ext cx="1447832" cy="307777"/>
          </a:xfrm>
          <a:prstGeom prst="rect">
            <a:avLst/>
          </a:prstGeom>
          <a:noFill/>
        </p:spPr>
        <p:txBody>
          <a:bodyPr wrap="none" rtlCol="0">
            <a:spAutoFit/>
          </a:bodyPr>
          <a:lstStyle/>
          <a:p>
            <a:r>
              <a:rPr lang="en-US">
                <a:solidFill>
                  <a:schemeClr val="tx1"/>
                </a:solidFill>
              </a:rPr>
              <a:t>Admin/Manager</a:t>
            </a:r>
          </a:p>
        </p:txBody>
      </p:sp>
    </p:spTree>
    <p:extLst>
      <p:ext uri="{BB962C8B-B14F-4D97-AF65-F5344CB8AC3E}">
        <p14:creationId xmlns:p14="http://schemas.microsoft.com/office/powerpoint/2010/main" val="4039776780"/>
      </p:ext>
    </p:extLst>
  </p:cSld>
  <p:clrMapOvr>
    <a:masterClrMapping/>
  </p:clrMapOvr>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2784</Words>
  <Application>Microsoft Office PowerPoint</Application>
  <PresentationFormat>On-screen Show (16:9)</PresentationFormat>
  <Paragraphs>137</Paragraphs>
  <Slides>41</Slides>
  <Notes>41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Montserrat</vt:lpstr>
      <vt:lpstr>Bebas Neue</vt:lpstr>
      <vt:lpstr>Anaheim</vt:lpstr>
      <vt:lpstr>Arial</vt:lpstr>
      <vt:lpstr>Montserrat Black</vt:lpstr>
      <vt:lpstr>Times New Roman</vt:lpstr>
      <vt:lpstr>Artificial Intelligence (AI) Technology Consulting by Slidesgo</vt:lpstr>
      <vt:lpstr>Ứng dụng quản lý nhân viên sử dụng nhận diện khuôn mặt trong chấm công</vt:lpstr>
      <vt:lpstr>NỘI DUNG</vt:lpstr>
      <vt:lpstr>01</vt:lpstr>
      <vt:lpstr>ĐẶT VẤN ĐỀ</vt:lpstr>
      <vt:lpstr>Giải pháp chấm công bằng thẻ</vt:lpstr>
      <vt:lpstr>Giải pháp chấm công bằng vân tay</vt:lpstr>
      <vt:lpstr>02</vt:lpstr>
      <vt:lpstr>TÍNH NĂNG</vt:lpstr>
      <vt:lpstr>TÍNH NĂNG</vt:lpstr>
      <vt:lpstr>03</vt:lpstr>
      <vt:lpstr>SƠ ĐỒ HỆ THỐNG</vt:lpstr>
      <vt:lpstr>THÀNH PHẦN CỦA ỨNG DỤNG</vt:lpstr>
      <vt:lpstr>THÀNH PHẦN TRONG SERVER</vt:lpstr>
      <vt:lpstr>THÀNH PHẦN TRONG SERVER</vt:lpstr>
      <vt:lpstr>LUỒNG HOẠT ĐỘNG CỦA SERVER</vt:lpstr>
      <vt:lpstr>THÀNH PHẦN TRONG CLIENT</vt:lpstr>
      <vt:lpstr>THÀNH PHẦN TRONG PHẦN MỀM CHẤM CÔNG</vt:lpstr>
      <vt:lpstr>04</vt:lpstr>
      <vt:lpstr>CÔNG NGHỆ ÁP DỤNG</vt:lpstr>
      <vt:lpstr>MTCNN</vt:lpstr>
      <vt:lpstr>PowerPoint Presentation</vt:lpstr>
      <vt:lpstr>FACENET</vt:lpstr>
      <vt:lpstr>FACENET</vt:lpstr>
      <vt:lpstr>LUỒNG HOẠT ĐỘNG PHẦN MỀM CHẤM CÔNG</vt:lpstr>
      <vt:lpstr>ĐỘ CHÍNH XÁC</vt:lpstr>
      <vt:lpstr>CÁC HẠN CHẾ</vt:lpstr>
      <vt:lpstr>05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NHẬN XÉT, ĐÁNH GIÁ</vt:lpstr>
      <vt:lpstr>NHẬN XÉT, ĐÁNH GIÁ</vt:lpstr>
      <vt:lpstr>EM XIN CHÂN THÀNH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quản lý nhân viên sử dụng nhận diện khuôn mặt trong chấm công</dc:title>
  <cp:lastModifiedBy>Minh Nguyễn Ngọc</cp:lastModifiedBy>
  <cp:revision>34</cp:revision>
  <dcterms:modified xsi:type="dcterms:W3CDTF">2022-12-06T01:06:58Z</dcterms:modified>
</cp:coreProperties>
</file>